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57" r:id="rId5"/>
    <p:sldId id="258" r:id="rId6"/>
    <p:sldId id="266" r:id="rId7"/>
    <p:sldId id="260" r:id="rId8"/>
    <p:sldId id="265" r:id="rId9"/>
    <p:sldId id="262" r:id="rId10"/>
    <p:sldId id="268" r:id="rId11"/>
    <p:sldId id="264" r:id="rId12"/>
    <p:sldId id="950" r:id="rId13"/>
    <p:sldId id="951" r:id="rId14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CCFF"/>
    <a:srgbClr val="0066FF"/>
    <a:srgbClr val="FFFF99"/>
    <a:srgbClr val="CC00FF"/>
    <a:srgbClr val="5F5F5F"/>
    <a:srgbClr val="FF66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D6864-FD60-439A-9DF2-F81271211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E95E83-7DF8-4DCC-B211-35E84A0BE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CA023-B8AB-4336-BF84-CFE45B06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39F6-2F02-4F0C-B88B-95C605AC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230F6-1C17-4150-AE94-55B516FE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8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012D9-4842-4D65-B9E4-EC30D772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87A83C-3625-4803-B080-3591B06E0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91248-A045-48F3-9370-0AFAD449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9766F-098E-412B-ACD4-FBBCD860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4FDB0-59F2-4828-900C-8EF20087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2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842FC5-BCB2-4168-869F-278747379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16D59-E664-4B5C-BD08-96F6F7C62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3DFD0-D825-4D20-9059-869FC1A3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09FF6-A7D1-404D-9A35-F3E34BD5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FF901-AC71-401C-AD4D-D6CD0941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5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DCDDC-2285-4E2D-A9C6-A775B797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E7F112-88C6-4A6F-8998-789EC53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5CF10-0CF0-4208-8E5A-6C637DE6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1A01F-1831-4ABD-BC63-D837E44C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638CD-DB25-4196-A7AF-C8925B57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3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34C7A-0160-49F3-BDF8-7D08CE3E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61BE74-6AB9-431E-8A7F-FBD63169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8E8D5-A0F8-4DBF-BF03-90DEA985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44D8A-6025-45A3-BD48-79DA67C5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7C862-A09C-4B42-BC4E-3363BB9B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89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2273E-59FB-423A-9907-4954092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80F5A-4BDF-41F2-88E6-44CE83D4C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053E63-41F1-41A4-B718-21EFFF9A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BAF02-FA24-478B-8F18-7F3B6AB0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23148-DD83-42DF-A9E9-315176C9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CFBEF-4FAB-4F49-91DC-76AD7C71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4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7E807-A247-4581-ACCA-C9AAECD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DBAB3D-289C-4987-A648-44F2C85D0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19A13-0143-4591-A718-7B52A10C7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2E829-51ED-4BD8-B9F5-9F5699883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57EB05-05D5-4E81-BABD-603D08AF8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B41DD-4AE1-4077-A985-AE4FCC95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9E296C-8977-4505-B882-A8CD105A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EAF18-305C-4B8B-93CF-5E3F192D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1656C-7EE5-4518-91D5-46985C8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3C40A9-5924-4B66-81E6-85C6371D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A6EAC9-FDFE-4C02-8DC0-ED56CE4A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F6FB4A-431E-4D41-A242-690ED2A2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2A9FCA-7083-43DE-8B26-0814324E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1A30D2-35FB-4E6C-A8FF-17794198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7A673-0FB6-4600-BA99-0022D211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7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B7B77-4556-4B83-AF85-9E51E8ED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AC7EF-ECF3-4570-8372-F1652D91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E9FA5-6FD6-499A-9E04-B47FF9B68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27B81-7D71-49D7-8887-0BD09699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C2D4DB-B090-447E-9B31-01FE317C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A19A1-2C15-4293-B4B5-B559DCB7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6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319CB-E7C1-4C96-8798-26FFEE8C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F5470A-8BA5-4E1F-8794-B7504EB45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D09E2-9CA9-4571-B9C8-EF7F8656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0DE4E-C47B-423C-8959-14FD82D0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A7F2B-71B2-49DF-A02D-79A6C6B1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8ADFA-E42F-4EF2-85D2-92B7D89E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7EE0D4-10B7-4AA8-95D9-6539823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AEB84-BF6E-4FD5-BCB0-80B38AC4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63426-FB81-452C-A115-7C0CDD1B1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9809C-3247-4168-8F83-5B706DD911E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2372C-BFC1-4C8D-BF07-3F7350550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F4652-BDFB-4337-9E52-4F5BA17B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E3090-BBDF-43CC-9950-A39758E4D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5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afe.naver.com/gugrade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cafe.naver.com/m2schoo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afe.naver.com/tocop" TargetMode="External"/><Relationship Id="rId5" Type="http://schemas.openxmlformats.org/officeDocument/2006/relationships/hyperlink" Target="https://cafe.naver.com/polstudy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afe.daum.net/policeacadem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478EFC-29D5-4F58-A61D-B89A442EC658}"/>
              </a:ext>
            </a:extLst>
          </p:cNvPr>
          <p:cNvSpPr txBox="1"/>
          <p:nvPr/>
        </p:nvSpPr>
        <p:spPr>
          <a:xfrm>
            <a:off x="342900" y="285750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홈페이지 배너 노출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D683F-BC0A-468C-AC05-D46E4783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59458"/>
            <a:ext cx="10553700" cy="5529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C4A07D-DC9C-4376-8A96-75DFBB92BC89}"/>
              </a:ext>
            </a:extLst>
          </p:cNvPr>
          <p:cNvSpPr/>
          <p:nvPr/>
        </p:nvSpPr>
        <p:spPr>
          <a:xfrm>
            <a:off x="5600700" y="4210050"/>
            <a:ext cx="2628900" cy="19907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EC6ED32-A7B2-494B-B205-599C17A9C08F}"/>
              </a:ext>
            </a:extLst>
          </p:cNvPr>
          <p:cNvSpPr/>
          <p:nvPr/>
        </p:nvSpPr>
        <p:spPr>
          <a:xfrm>
            <a:off x="5905499" y="4268484"/>
            <a:ext cx="1990725" cy="2558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2024</a:t>
            </a:r>
            <a:r>
              <a:rPr lang="ko-KR" altLang="en-US" sz="1100" dirty="0"/>
              <a:t>년 </a:t>
            </a:r>
            <a:r>
              <a:rPr lang="en-US" altLang="ko-KR" sz="1100" dirty="0"/>
              <a:t>1</a:t>
            </a:r>
            <a:r>
              <a:rPr lang="ko-KR" altLang="en-US" sz="1100" dirty="0"/>
              <a:t>차 대비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2CE25-2882-49F8-B69A-04DA7B9B2D31}"/>
              </a:ext>
            </a:extLst>
          </p:cNvPr>
          <p:cNvSpPr txBox="1"/>
          <p:nvPr/>
        </p:nvSpPr>
        <p:spPr>
          <a:xfrm>
            <a:off x="5600701" y="4473356"/>
            <a:ext cx="2628900" cy="85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합격 프로젝트 시즌</a:t>
            </a:r>
            <a:r>
              <a:rPr lang="en-US" altLang="ko-KR" sz="1100" b="1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u="sng" dirty="0">
                <a:solidFill>
                  <a:srgbClr val="00B050"/>
                </a:solidFill>
              </a:rPr>
              <a:t>1</a:t>
            </a:r>
            <a:r>
              <a:rPr lang="ko-KR" altLang="en-US" sz="1000" b="1" u="sng" dirty="0">
                <a:solidFill>
                  <a:srgbClr val="00B050"/>
                </a:solidFill>
              </a:rPr>
              <a:t>주</a:t>
            </a:r>
            <a:r>
              <a:rPr lang="en-US" altLang="ko-KR" sz="1000" b="1" u="sng" dirty="0">
                <a:solidFill>
                  <a:srgbClr val="00B050"/>
                </a:solidFill>
              </a:rPr>
              <a:t>, 1</a:t>
            </a:r>
            <a:r>
              <a:rPr lang="ko-KR" altLang="en-US" sz="1000" b="1" u="sng" dirty="0">
                <a:solidFill>
                  <a:srgbClr val="00B050"/>
                </a:solidFill>
              </a:rPr>
              <a:t>과목</a:t>
            </a:r>
            <a:r>
              <a:rPr lang="en-US" altLang="ko-KR" sz="1000" b="1" u="sng" dirty="0">
                <a:solidFill>
                  <a:srgbClr val="00B050"/>
                </a:solidFill>
              </a:rPr>
              <a:t>, 2</a:t>
            </a:r>
            <a:r>
              <a:rPr lang="ko-KR" altLang="en-US" sz="1000" b="1" u="sng" dirty="0">
                <a:solidFill>
                  <a:srgbClr val="00B050"/>
                </a:solidFill>
              </a:rPr>
              <a:t>시간으로 최종 마무리</a:t>
            </a:r>
            <a:endParaRPr lang="en-US" altLang="ko-KR" sz="1000" b="1" u="sng" dirty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</a:rPr>
              <a:t>1.1.2</a:t>
            </a:r>
            <a:r>
              <a:rPr lang="en-US" altLang="ko-KR" sz="1400" dirty="0">
                <a:solidFill>
                  <a:srgbClr val="0066FF"/>
                </a:solidFill>
              </a:rPr>
              <a:t> </a:t>
            </a:r>
            <a:r>
              <a:rPr lang="ko-KR" altLang="en-US" sz="1400" dirty="0">
                <a:solidFill>
                  <a:srgbClr val="0066FF"/>
                </a:solidFill>
              </a:rPr>
              <a:t>릴레이 무료특강</a:t>
            </a:r>
          </a:p>
        </p:txBody>
      </p:sp>
      <p:sp>
        <p:nvSpPr>
          <p:cNvPr id="9" name="별: 꼭짓점 12개 8">
            <a:extLst>
              <a:ext uri="{FF2B5EF4-FFF2-40B4-BE49-F238E27FC236}">
                <a16:creationId xmlns:a16="http://schemas.microsoft.com/office/drawing/2014/main" id="{21AF0535-A4D9-4644-A04F-375596458F46}"/>
              </a:ext>
            </a:extLst>
          </p:cNvPr>
          <p:cNvSpPr/>
          <p:nvPr/>
        </p:nvSpPr>
        <p:spPr>
          <a:xfrm>
            <a:off x="7562849" y="4355011"/>
            <a:ext cx="971550" cy="860644"/>
          </a:xfrm>
          <a:prstGeom prst="star12">
            <a:avLst/>
          </a:prstGeom>
          <a:solidFill>
            <a:srgbClr val="CC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7517A-AD7E-47D5-8D0B-DF4922422B57}"/>
              </a:ext>
            </a:extLst>
          </p:cNvPr>
          <p:cNvSpPr txBox="1"/>
          <p:nvPr/>
        </p:nvSpPr>
        <p:spPr>
          <a:xfrm>
            <a:off x="7429499" y="4585873"/>
            <a:ext cx="1238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12/16</a:t>
            </a:r>
            <a:r>
              <a:rPr lang="ko-KR" altLang="en-US" sz="1050" dirty="0">
                <a:solidFill>
                  <a:schemeClr val="bg1"/>
                </a:solidFill>
              </a:rPr>
              <a:t>일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Start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A08A4-44CE-4BDF-A6E8-B4B7FB5F8E75}"/>
              </a:ext>
            </a:extLst>
          </p:cNvPr>
          <p:cNvSpPr/>
          <p:nvPr/>
        </p:nvSpPr>
        <p:spPr>
          <a:xfrm>
            <a:off x="5919787" y="5907039"/>
            <a:ext cx="1990725" cy="2524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i="1" dirty="0"/>
              <a:t>무료특강 신청하기</a:t>
            </a:r>
            <a:r>
              <a:rPr lang="en-US" altLang="ko-KR" sz="1200" i="1" dirty="0"/>
              <a:t>&gt;</a:t>
            </a:r>
            <a:endParaRPr lang="ko-KR" altLang="en-US" sz="1200" i="1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469721B-EA94-4E1A-98E1-2BACB29ABD9F}"/>
              </a:ext>
            </a:extLst>
          </p:cNvPr>
          <p:cNvSpPr/>
          <p:nvPr/>
        </p:nvSpPr>
        <p:spPr>
          <a:xfrm>
            <a:off x="5143500" y="3514725"/>
            <a:ext cx="3524249" cy="334327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BE2F81-70DC-4DE0-AC40-F9A817AD51C9}"/>
              </a:ext>
            </a:extLst>
          </p:cNvPr>
          <p:cNvGrpSpPr/>
          <p:nvPr/>
        </p:nvGrpSpPr>
        <p:grpSpPr>
          <a:xfrm>
            <a:off x="5490428" y="4955366"/>
            <a:ext cx="2820865" cy="1048845"/>
            <a:chOff x="93785" y="3430464"/>
            <a:chExt cx="12098215" cy="35169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4A87F77-25BE-4F62-AB26-DFD8FAFFD5F2}"/>
                </a:ext>
              </a:extLst>
            </p:cNvPr>
            <p:cNvGrpSpPr/>
            <p:nvPr/>
          </p:nvGrpSpPr>
          <p:grpSpPr>
            <a:xfrm>
              <a:off x="93785" y="3430464"/>
              <a:ext cx="12098215" cy="3516923"/>
              <a:chOff x="1072661" y="3101895"/>
              <a:chExt cx="10465775" cy="2684584"/>
            </a:xfrm>
          </p:grpSpPr>
          <p:pic>
            <p:nvPicPr>
              <p:cNvPr id="14" name="그래픽 13" descr="사용자 단색으로 채워진">
                <a:extLst>
                  <a:ext uri="{FF2B5EF4-FFF2-40B4-BE49-F238E27FC236}">
                    <a16:creationId xmlns:a16="http://schemas.microsoft.com/office/drawing/2014/main" id="{A51DA922-55FC-4225-BD65-973F34A19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2661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15" name="그래픽 14" descr="사용자 단색으로 채워진">
                <a:extLst>
                  <a:ext uri="{FF2B5EF4-FFF2-40B4-BE49-F238E27FC236}">
                    <a16:creationId xmlns:a16="http://schemas.microsoft.com/office/drawing/2014/main" id="{DC7D85A1-95F5-4F54-8B49-EEF6095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83522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16" name="그래픽 15" descr="사용자 단색으로 채워진">
                <a:extLst>
                  <a:ext uri="{FF2B5EF4-FFF2-40B4-BE49-F238E27FC236}">
                    <a16:creationId xmlns:a16="http://schemas.microsoft.com/office/drawing/2014/main" id="{632D7CD6-FAFE-4E82-8DCB-00C1429FF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94383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17" name="그래픽 16" descr="사용자 단색으로 채워진">
                <a:extLst>
                  <a:ext uri="{FF2B5EF4-FFF2-40B4-BE49-F238E27FC236}">
                    <a16:creationId xmlns:a16="http://schemas.microsoft.com/office/drawing/2014/main" id="{4DA466B5-F8FA-4C20-9FEF-6D922C797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5244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18" name="그래픽 17" descr="사용자 단색으로 채워진">
                <a:extLst>
                  <a:ext uri="{FF2B5EF4-FFF2-40B4-BE49-F238E27FC236}">
                    <a16:creationId xmlns:a16="http://schemas.microsoft.com/office/drawing/2014/main" id="{0AE1D863-C69B-4E58-8079-C0E9921B7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716105" y="3101895"/>
                <a:ext cx="2822331" cy="268458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4C0899-B4AE-4934-9805-27EDFF8AFAF1}"/>
                </a:ext>
              </a:extLst>
            </p:cNvPr>
            <p:cNvSpPr txBox="1"/>
            <p:nvPr/>
          </p:nvSpPr>
          <p:spPr>
            <a:xfrm>
              <a:off x="5067024" y="5892087"/>
              <a:ext cx="2208916" cy="51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단</a:t>
              </a:r>
              <a:r>
                <a:rPr lang="en-US" altLang="ko-KR" sz="2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" dirty="0">
                  <a:solidFill>
                    <a:schemeClr val="bg1"/>
                  </a:solidFill>
                </a:rPr>
                <a:t>한번도 바뀌지 않은 </a:t>
              </a:r>
              <a:r>
                <a:rPr lang="en-US" altLang="ko-KR" sz="200" dirty="0">
                  <a:solidFill>
                    <a:schemeClr val="bg1"/>
                  </a:solidFill>
                </a:rPr>
                <a:t>1</a:t>
              </a:r>
              <a:r>
                <a:rPr lang="ko-KR" altLang="en-US" sz="200" dirty="0">
                  <a:solidFill>
                    <a:schemeClr val="bg1"/>
                  </a:solidFill>
                </a:rPr>
                <a:t>위</a:t>
              </a:r>
              <a:r>
                <a:rPr lang="en-US" altLang="ko-KR" sz="2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형사법 신광은 교수님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910C84-C460-4BEA-BB28-74EE1F2B0612}"/>
                </a:ext>
              </a:extLst>
            </p:cNvPr>
            <p:cNvSpPr txBox="1"/>
            <p:nvPr/>
          </p:nvSpPr>
          <p:spPr>
            <a:xfrm>
              <a:off x="7247350" y="5912779"/>
              <a:ext cx="2208916" cy="51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누적 매출 </a:t>
              </a:r>
              <a:r>
                <a:rPr lang="en-US" altLang="ko-KR" sz="200" dirty="0">
                  <a:solidFill>
                    <a:schemeClr val="bg1"/>
                  </a:solidFill>
                </a:rPr>
                <a:t>1</a:t>
              </a:r>
              <a:r>
                <a:rPr lang="ko-KR" altLang="en-US" sz="200" dirty="0">
                  <a:solidFill>
                    <a:schemeClr val="bg1"/>
                  </a:solidFill>
                </a:rPr>
                <a:t>위</a:t>
              </a:r>
              <a:r>
                <a:rPr lang="en-US" altLang="ko-KR" sz="2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헌법 전효진 교수님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A8B6DC-D80A-4AAF-AC89-08D51EB9E1F1}"/>
                </a:ext>
              </a:extLst>
            </p:cNvPr>
            <p:cNvSpPr txBox="1"/>
            <p:nvPr/>
          </p:nvSpPr>
          <p:spPr>
            <a:xfrm>
              <a:off x="9423585" y="5912779"/>
              <a:ext cx="2208916" cy="51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dirty="0">
                  <a:solidFill>
                    <a:schemeClr val="bg1"/>
                  </a:solidFill>
                </a:rPr>
                <a:t>20</a:t>
              </a:r>
              <a:r>
                <a:rPr lang="ko-KR" altLang="en-US" sz="200" dirty="0">
                  <a:solidFill>
                    <a:schemeClr val="bg1"/>
                  </a:solidFill>
                </a:rPr>
                <a:t>년 경력의 전문가</a:t>
              </a:r>
              <a:endParaRPr lang="en-US" altLang="ko-KR" sz="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범죄학 박상민 교수님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210DD6-B611-44A1-8AE0-67C8AD938834}"/>
                </a:ext>
              </a:extLst>
            </p:cNvPr>
            <p:cNvSpPr txBox="1"/>
            <p:nvPr/>
          </p:nvSpPr>
          <p:spPr>
            <a:xfrm>
              <a:off x="559501" y="5912779"/>
              <a:ext cx="2208916" cy="51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수강생 만족도 </a:t>
              </a:r>
              <a:r>
                <a:rPr lang="en-US" altLang="ko-KR" sz="200" dirty="0">
                  <a:solidFill>
                    <a:schemeClr val="bg1"/>
                  </a:solidFill>
                </a:rPr>
                <a:t>1</a:t>
              </a:r>
              <a:r>
                <a:rPr lang="ko-KR" altLang="en-US" sz="200" dirty="0">
                  <a:solidFill>
                    <a:schemeClr val="bg1"/>
                  </a:solidFill>
                </a:rPr>
                <a:t>위</a:t>
              </a:r>
              <a:r>
                <a:rPr lang="en-US" altLang="ko-KR" sz="2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헌법 문태환 교수님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BE3339-E691-424B-95A3-E5B6651D4C31}"/>
                </a:ext>
              </a:extLst>
            </p:cNvPr>
            <p:cNvSpPr txBox="1"/>
            <p:nvPr/>
          </p:nvSpPr>
          <p:spPr>
            <a:xfrm>
              <a:off x="2829519" y="5912779"/>
              <a:ext cx="2208916" cy="516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수강생 선택 </a:t>
              </a:r>
              <a:r>
                <a:rPr lang="en-US" altLang="ko-KR" sz="200" dirty="0">
                  <a:solidFill>
                    <a:schemeClr val="bg1"/>
                  </a:solidFill>
                </a:rPr>
                <a:t>1</a:t>
              </a:r>
              <a:r>
                <a:rPr lang="ko-KR" altLang="en-US" sz="200" dirty="0">
                  <a:solidFill>
                    <a:schemeClr val="bg1"/>
                  </a:solidFill>
                </a:rPr>
                <a:t>위</a:t>
              </a:r>
              <a:r>
                <a:rPr lang="en-US" altLang="ko-KR" sz="2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200" dirty="0">
                  <a:solidFill>
                    <a:schemeClr val="bg1"/>
                  </a:solidFill>
                </a:rPr>
                <a:t>경찰학 장정훈 교수님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DE08BF6-BC85-45C8-A517-5CB2771E7EC1}"/>
              </a:ext>
            </a:extLst>
          </p:cNvPr>
          <p:cNvSpPr/>
          <p:nvPr/>
        </p:nvSpPr>
        <p:spPr>
          <a:xfrm>
            <a:off x="709612" y="3162292"/>
            <a:ext cx="10663238" cy="940684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DC929BA-52DD-413F-924D-F935A4EA52A2}"/>
              </a:ext>
            </a:extLst>
          </p:cNvPr>
          <p:cNvSpPr/>
          <p:nvPr/>
        </p:nvSpPr>
        <p:spPr>
          <a:xfrm>
            <a:off x="884592" y="3210307"/>
            <a:ext cx="1453846" cy="22741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2024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차 대비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A43730-3DCC-4A43-B96D-A0043EFE7827}"/>
              </a:ext>
            </a:extLst>
          </p:cNvPr>
          <p:cNvSpPr txBox="1"/>
          <p:nvPr/>
        </p:nvSpPr>
        <p:spPr>
          <a:xfrm>
            <a:off x="800242" y="3360096"/>
            <a:ext cx="10445622" cy="77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</a:rPr>
              <a:t>합격 프로젝트 시즌</a:t>
            </a:r>
            <a:r>
              <a:rPr lang="en-US" altLang="ko-KR" sz="1050" b="1" dirty="0">
                <a:solidFill>
                  <a:schemeClr val="bg1"/>
                </a:solidFill>
              </a:rPr>
              <a:t>1 </a:t>
            </a:r>
            <a:r>
              <a:rPr lang="ko-KR" altLang="en-US" sz="1200" b="1" dirty="0">
                <a:solidFill>
                  <a:schemeClr val="bg1"/>
                </a:solidFill>
              </a:rPr>
              <a:t>문제풀이 전 </a:t>
            </a:r>
            <a:r>
              <a:rPr lang="en-US" altLang="ko-KR" sz="1200" b="1" dirty="0">
                <a:solidFill>
                  <a:schemeClr val="bg1"/>
                </a:solidFill>
              </a:rPr>
              <a:t>“</a:t>
            </a:r>
            <a:r>
              <a:rPr lang="en-US" altLang="ko-KR" sz="1200" b="1" dirty="0">
                <a:solidFill>
                  <a:srgbClr val="00FFCC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주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en-US" altLang="ko-KR" sz="1200" b="1" dirty="0">
                <a:solidFill>
                  <a:srgbClr val="00FFCC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과목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en-US" altLang="ko-KR" sz="1200" b="1" dirty="0">
                <a:solidFill>
                  <a:srgbClr val="00FFCC"/>
                </a:solidFill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</a:rPr>
              <a:t>시간</a:t>
            </a:r>
            <a:r>
              <a:rPr lang="en-US" altLang="ko-KR" sz="1200" b="1" dirty="0">
                <a:solidFill>
                  <a:schemeClr val="bg1"/>
                </a:solidFill>
              </a:rPr>
              <a:t>”</a:t>
            </a:r>
            <a:r>
              <a:rPr lang="ko-KR" altLang="en-US" sz="1200" b="1" dirty="0">
                <a:solidFill>
                  <a:schemeClr val="bg1"/>
                </a:solidFill>
              </a:rPr>
              <a:t>으로 최종 마무리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FFCC"/>
                </a:solidFill>
              </a:rPr>
              <a:t>          1.1.2 </a:t>
            </a:r>
            <a:r>
              <a:rPr lang="ko-KR" altLang="en-US" sz="2000" b="1" dirty="0">
                <a:solidFill>
                  <a:srgbClr val="00FFCC"/>
                </a:solidFill>
              </a:rPr>
              <a:t>릴레이 무료특강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968A1E-3C8B-4594-8BD6-EF6A8ACB7DE1}"/>
              </a:ext>
            </a:extLst>
          </p:cNvPr>
          <p:cNvSpPr/>
          <p:nvPr/>
        </p:nvSpPr>
        <p:spPr>
          <a:xfrm>
            <a:off x="6311565" y="3778326"/>
            <a:ext cx="4934299" cy="254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/>
              <a:t>112</a:t>
            </a:r>
            <a:r>
              <a:rPr lang="ko-KR" altLang="en-US" sz="1200" b="1" i="1" dirty="0"/>
              <a:t> 무료특강 신청하기</a:t>
            </a:r>
            <a:r>
              <a:rPr lang="en-US" altLang="ko-KR" sz="1200" b="1" i="1" dirty="0"/>
              <a:t>&gt;</a:t>
            </a:r>
            <a:endParaRPr lang="ko-KR" altLang="en-US" sz="1200" b="1" i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7573E05-F39D-41F1-82B5-8C7E52C1CAA6}"/>
              </a:ext>
            </a:extLst>
          </p:cNvPr>
          <p:cNvGrpSpPr/>
          <p:nvPr/>
        </p:nvGrpSpPr>
        <p:grpSpPr>
          <a:xfrm>
            <a:off x="6251138" y="2759119"/>
            <a:ext cx="4808851" cy="1142190"/>
            <a:chOff x="93785" y="3430464"/>
            <a:chExt cx="12098215" cy="351692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A92083C-1246-41D5-98AF-2CCE7EC7C8AA}"/>
                </a:ext>
              </a:extLst>
            </p:cNvPr>
            <p:cNvGrpSpPr/>
            <p:nvPr/>
          </p:nvGrpSpPr>
          <p:grpSpPr>
            <a:xfrm>
              <a:off x="93785" y="3430464"/>
              <a:ext cx="12098215" cy="3516923"/>
              <a:chOff x="1072661" y="3101895"/>
              <a:chExt cx="10465775" cy="2684584"/>
            </a:xfrm>
          </p:grpSpPr>
          <p:pic>
            <p:nvPicPr>
              <p:cNvPr id="36" name="그래픽 35" descr="사용자 단색으로 채워진">
                <a:extLst>
                  <a:ext uri="{FF2B5EF4-FFF2-40B4-BE49-F238E27FC236}">
                    <a16:creationId xmlns:a16="http://schemas.microsoft.com/office/drawing/2014/main" id="{DBF1EBD1-8328-4FF3-8FD8-D88EB9F6E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2661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37" name="그래픽 36" descr="사용자 단색으로 채워진">
                <a:extLst>
                  <a:ext uri="{FF2B5EF4-FFF2-40B4-BE49-F238E27FC236}">
                    <a16:creationId xmlns:a16="http://schemas.microsoft.com/office/drawing/2014/main" id="{ED9DF81F-9D81-4A6B-91EE-2A10F40CF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83522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38" name="그래픽 37" descr="사용자 단색으로 채워진">
                <a:extLst>
                  <a:ext uri="{FF2B5EF4-FFF2-40B4-BE49-F238E27FC236}">
                    <a16:creationId xmlns:a16="http://schemas.microsoft.com/office/drawing/2014/main" id="{CA2CA16F-494E-4AA9-8598-90415552A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94383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39" name="그래픽 38" descr="사용자 단색으로 채워진">
                <a:extLst>
                  <a:ext uri="{FF2B5EF4-FFF2-40B4-BE49-F238E27FC236}">
                    <a16:creationId xmlns:a16="http://schemas.microsoft.com/office/drawing/2014/main" id="{AD59445E-382A-4561-9194-515B82DFB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5244" y="3101895"/>
                <a:ext cx="2822331" cy="2684584"/>
              </a:xfrm>
              <a:prstGeom prst="rect">
                <a:avLst/>
              </a:prstGeom>
            </p:spPr>
          </p:pic>
          <p:pic>
            <p:nvPicPr>
              <p:cNvPr id="40" name="그래픽 39" descr="사용자 단색으로 채워진">
                <a:extLst>
                  <a:ext uri="{FF2B5EF4-FFF2-40B4-BE49-F238E27FC236}">
                    <a16:creationId xmlns:a16="http://schemas.microsoft.com/office/drawing/2014/main" id="{6E1C8A95-7760-4997-96F3-7A500910A7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716105" y="3101895"/>
                <a:ext cx="2822331" cy="2684584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49E686-2889-43B2-BEEB-0A581E99E987}"/>
                </a:ext>
              </a:extLst>
            </p:cNvPr>
            <p:cNvSpPr txBox="1"/>
            <p:nvPr/>
          </p:nvSpPr>
          <p:spPr>
            <a:xfrm>
              <a:off x="5067025" y="5892087"/>
              <a:ext cx="2208916" cy="55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단</a:t>
              </a:r>
              <a:r>
                <a:rPr lang="en-US" altLang="ko-KR" sz="500" dirty="0">
                  <a:solidFill>
                    <a:schemeClr val="bg1"/>
                  </a:solidFill>
                </a:rPr>
                <a:t>, </a:t>
              </a:r>
              <a:r>
                <a:rPr lang="ko-KR" altLang="en-US" sz="500" dirty="0">
                  <a:solidFill>
                    <a:schemeClr val="bg1"/>
                  </a:solidFill>
                </a:rPr>
                <a:t>한번도 바뀌지 않은 </a:t>
              </a:r>
              <a:r>
                <a:rPr lang="en-US" altLang="ko-KR" sz="500" dirty="0">
                  <a:solidFill>
                    <a:schemeClr val="bg1"/>
                  </a:solidFill>
                </a:rPr>
                <a:t>1</a:t>
              </a:r>
              <a:r>
                <a:rPr lang="ko-KR" altLang="en-US" sz="500" dirty="0">
                  <a:solidFill>
                    <a:schemeClr val="bg1"/>
                  </a:solidFill>
                </a:rPr>
                <a:t>위</a:t>
              </a:r>
              <a:r>
                <a:rPr lang="en-US" altLang="ko-KR" sz="5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형사법 신광은 교수님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265321-DED8-4542-8800-9AF1FDD4ABAE}"/>
                </a:ext>
              </a:extLst>
            </p:cNvPr>
            <p:cNvSpPr txBox="1"/>
            <p:nvPr/>
          </p:nvSpPr>
          <p:spPr>
            <a:xfrm>
              <a:off x="7247350" y="5912779"/>
              <a:ext cx="2208916" cy="55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누적 매출 </a:t>
              </a:r>
              <a:r>
                <a:rPr lang="en-US" altLang="ko-KR" sz="500" dirty="0">
                  <a:solidFill>
                    <a:schemeClr val="bg1"/>
                  </a:solidFill>
                </a:rPr>
                <a:t>1</a:t>
              </a:r>
              <a:r>
                <a:rPr lang="ko-KR" altLang="en-US" sz="500" dirty="0">
                  <a:solidFill>
                    <a:schemeClr val="bg1"/>
                  </a:solidFill>
                </a:rPr>
                <a:t>위</a:t>
              </a:r>
              <a:r>
                <a:rPr lang="en-US" altLang="ko-KR" sz="5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헌법 전효진 교수님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B23722-E7D3-41CA-86FC-DA25DF262336}"/>
                </a:ext>
              </a:extLst>
            </p:cNvPr>
            <p:cNvSpPr txBox="1"/>
            <p:nvPr/>
          </p:nvSpPr>
          <p:spPr>
            <a:xfrm>
              <a:off x="9423585" y="5912779"/>
              <a:ext cx="2208916" cy="55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</a:rPr>
                <a:t>20</a:t>
              </a:r>
              <a:r>
                <a:rPr lang="ko-KR" altLang="en-US" sz="500" dirty="0">
                  <a:solidFill>
                    <a:schemeClr val="bg1"/>
                  </a:solidFill>
                </a:rPr>
                <a:t>년 경력의 전문가</a:t>
              </a:r>
              <a:endParaRPr lang="en-US" altLang="ko-KR" sz="5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범죄학 박상민 교수님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51B749-5D87-4E18-B4C1-FA6ACB86D7B2}"/>
                </a:ext>
              </a:extLst>
            </p:cNvPr>
            <p:cNvSpPr txBox="1"/>
            <p:nvPr/>
          </p:nvSpPr>
          <p:spPr>
            <a:xfrm>
              <a:off x="559501" y="5912779"/>
              <a:ext cx="2208916" cy="55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수강생 만족도 </a:t>
              </a:r>
              <a:r>
                <a:rPr lang="en-US" altLang="ko-KR" sz="500" dirty="0">
                  <a:solidFill>
                    <a:schemeClr val="bg1"/>
                  </a:solidFill>
                </a:rPr>
                <a:t>1</a:t>
              </a:r>
              <a:r>
                <a:rPr lang="ko-KR" altLang="en-US" sz="500" dirty="0">
                  <a:solidFill>
                    <a:schemeClr val="bg1"/>
                  </a:solidFill>
                </a:rPr>
                <a:t>위</a:t>
              </a:r>
              <a:r>
                <a:rPr lang="en-US" altLang="ko-KR" sz="5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헌법 문태환 교수님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21089-39BA-429A-86AA-7DFE8966B853}"/>
                </a:ext>
              </a:extLst>
            </p:cNvPr>
            <p:cNvSpPr txBox="1"/>
            <p:nvPr/>
          </p:nvSpPr>
          <p:spPr>
            <a:xfrm>
              <a:off x="2829519" y="5912779"/>
              <a:ext cx="2208916" cy="557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수강생 선택 </a:t>
              </a:r>
              <a:r>
                <a:rPr lang="en-US" altLang="ko-KR" sz="500" dirty="0">
                  <a:solidFill>
                    <a:schemeClr val="bg1"/>
                  </a:solidFill>
                </a:rPr>
                <a:t>1</a:t>
              </a:r>
              <a:r>
                <a:rPr lang="ko-KR" altLang="en-US" sz="500" dirty="0">
                  <a:solidFill>
                    <a:schemeClr val="bg1"/>
                  </a:solidFill>
                </a:rPr>
                <a:t>위</a:t>
              </a:r>
              <a:r>
                <a:rPr lang="en-US" altLang="ko-KR" sz="500" dirty="0">
                  <a:solidFill>
                    <a:schemeClr val="bg1"/>
                  </a:solidFill>
                </a:rPr>
                <a:t>*</a:t>
              </a:r>
            </a:p>
            <a:p>
              <a:pPr algn="ctr"/>
              <a:r>
                <a:rPr lang="ko-KR" altLang="en-US" sz="500" dirty="0">
                  <a:solidFill>
                    <a:schemeClr val="bg1"/>
                  </a:solidFill>
                </a:rPr>
                <a:t>경찰학 장정훈 교수님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41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120777-169C-0DC3-3A07-02B17A7CF5B2}"/>
              </a:ext>
            </a:extLst>
          </p:cNvPr>
          <p:cNvSpPr/>
          <p:nvPr/>
        </p:nvSpPr>
        <p:spPr>
          <a:xfrm>
            <a:off x="4791729" y="120667"/>
            <a:ext cx="2608525" cy="568808"/>
          </a:xfrm>
          <a:prstGeom prst="round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소문내기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7FC57-7D89-4F4B-8897-9A6041ECA162}"/>
              </a:ext>
            </a:extLst>
          </p:cNvPr>
          <p:cNvSpPr txBox="1"/>
          <p:nvPr/>
        </p:nvSpPr>
        <p:spPr>
          <a:xfrm>
            <a:off x="2188511" y="1268432"/>
            <a:ext cx="781496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장정훈 경찰학 행정심판</a:t>
            </a:r>
            <a:r>
              <a:rPr lang="en-US" altLang="ko-KR" sz="2400" b="1" dirty="0">
                <a:solidFill>
                  <a:srgbClr val="FF0000"/>
                </a:solidFill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</a:rPr>
              <a:t>행정소송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핵심집약 무료특강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b="1" dirty="0"/>
              <a:t>소문 내고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스타벅스 커피 쿠폰 받자</a:t>
            </a:r>
            <a:r>
              <a:rPr lang="en-US" altLang="ko-KR" sz="2400" b="1" dirty="0"/>
              <a:t>!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600" b="1" dirty="0"/>
              <a:t>장정훈 경찰학 행정심판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행정소송 핵심집약 무료특강</a:t>
            </a:r>
            <a:r>
              <a:rPr lang="ko-KR" altLang="en-US" sz="1600" dirty="0"/>
              <a:t>을 커뮤니티에 소문 내주세요</a:t>
            </a:r>
            <a:r>
              <a:rPr lang="en-US" altLang="ko-KR" sz="1600" dirty="0"/>
              <a:t>!</a:t>
            </a:r>
          </a:p>
          <a:p>
            <a:pPr algn="ctr"/>
            <a:r>
              <a:rPr lang="en-US" altLang="ko-KR" sz="1600" b="1" dirty="0"/>
              <a:t>5</a:t>
            </a:r>
            <a:r>
              <a:rPr lang="ko-KR" altLang="en-US" sz="1600" b="1" dirty="0"/>
              <a:t>회 이상 </a:t>
            </a:r>
            <a:r>
              <a:rPr lang="ko-KR" altLang="en-US" sz="1600" dirty="0"/>
              <a:t>소문 내주신 분들께 </a:t>
            </a:r>
            <a:r>
              <a:rPr lang="ko-KR" altLang="en-US" sz="1600" b="1" dirty="0"/>
              <a:t>스타벅스 커피 쿠폰</a:t>
            </a:r>
            <a:r>
              <a:rPr lang="ko-KR" altLang="en-US" sz="1600" dirty="0"/>
              <a:t>을 드립니다</a:t>
            </a:r>
            <a:r>
              <a:rPr lang="en-US" altLang="ko-KR" sz="1600" dirty="0"/>
              <a:t>.</a:t>
            </a:r>
            <a:r>
              <a:rPr lang="ko-KR" altLang="en-US" sz="1600" dirty="0"/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185470-BA28-DBA0-5CA8-89FB451C7B96}"/>
              </a:ext>
            </a:extLst>
          </p:cNvPr>
          <p:cNvGrpSpPr/>
          <p:nvPr/>
        </p:nvGrpSpPr>
        <p:grpSpPr>
          <a:xfrm>
            <a:off x="4336378" y="3069487"/>
            <a:ext cx="3519237" cy="3519237"/>
            <a:chOff x="4336379" y="2652023"/>
            <a:chExt cx="3519237" cy="3519237"/>
          </a:xfrm>
        </p:grpSpPr>
        <p:pic>
          <p:nvPicPr>
            <p:cNvPr id="1028" name="Picture 4" descr="누끼(png파일) 공유] 스타벅스 아메리카노, 생크림 카스텔라 : 네이버 블로그">
              <a:extLst>
                <a:ext uri="{FF2B5EF4-FFF2-40B4-BE49-F238E27FC236}">
                  <a16:creationId xmlns:a16="http://schemas.microsoft.com/office/drawing/2014/main" id="{F3ACB780-BE93-8929-0AAE-570DB57C4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379" y="2652023"/>
              <a:ext cx="3519237" cy="3519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9F37367-7EFF-7E0D-7FB3-C7D54BD5522A}"/>
                </a:ext>
              </a:extLst>
            </p:cNvPr>
            <p:cNvGrpSpPr/>
            <p:nvPr/>
          </p:nvGrpSpPr>
          <p:grpSpPr>
            <a:xfrm>
              <a:off x="6304420" y="3064163"/>
              <a:ext cx="1288129" cy="1288129"/>
              <a:chOff x="6361570" y="2374616"/>
              <a:chExt cx="1288129" cy="128812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C3B6D40-9B47-CBE1-8C9D-A890FFB83186}"/>
                  </a:ext>
                </a:extLst>
              </p:cNvPr>
              <p:cNvSpPr/>
              <p:nvPr/>
            </p:nvSpPr>
            <p:spPr>
              <a:xfrm>
                <a:off x="6361570" y="2374616"/>
                <a:ext cx="1288129" cy="128812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57DAC-BB34-7738-D3BF-E8EB7A50EBD0}"/>
                  </a:ext>
                </a:extLst>
              </p:cNvPr>
              <p:cNvSpPr txBox="1"/>
              <p:nvPr/>
            </p:nvSpPr>
            <p:spPr>
              <a:xfrm>
                <a:off x="6451636" y="2615634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선착순</a:t>
                </a:r>
                <a:endParaRPr lang="en-US" altLang="ko-KR" sz="2400" b="1" dirty="0"/>
              </a:p>
              <a:p>
                <a:pPr algn="ctr"/>
                <a:r>
                  <a:rPr lang="en-US" altLang="ko-KR" sz="2400" b="1" dirty="0"/>
                  <a:t>30</a:t>
                </a:r>
                <a:r>
                  <a:rPr lang="ko-KR" altLang="en-US" sz="2400" b="1" dirty="0"/>
                  <a:t>명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911689-F9B2-F4EA-DEDF-E8300CFC332D}"/>
              </a:ext>
            </a:extLst>
          </p:cNvPr>
          <p:cNvGrpSpPr/>
          <p:nvPr/>
        </p:nvGrpSpPr>
        <p:grpSpPr>
          <a:xfrm>
            <a:off x="4551890" y="2909986"/>
            <a:ext cx="3088206" cy="394484"/>
            <a:chOff x="1245326" y="130629"/>
            <a:chExt cx="5582194" cy="39448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64AD1E2-CF0A-D318-A363-98D733CFA8D9}"/>
                </a:ext>
              </a:extLst>
            </p:cNvPr>
            <p:cNvSpPr/>
            <p:nvPr/>
          </p:nvSpPr>
          <p:spPr>
            <a:xfrm>
              <a:off x="1245326" y="130629"/>
              <a:ext cx="5582194" cy="394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A52CAE-E7F1-CD16-AA13-7DA878D028D0}"/>
                </a:ext>
              </a:extLst>
            </p:cNvPr>
            <p:cNvSpPr txBox="1"/>
            <p:nvPr/>
          </p:nvSpPr>
          <p:spPr>
            <a:xfrm>
              <a:off x="1800990" y="209303"/>
              <a:ext cx="4309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이벤트 기간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: ~ 2023.12.15(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금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)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C9AE5FD-80C9-4E20-50B9-60CAB9729017}"/>
              </a:ext>
            </a:extLst>
          </p:cNvPr>
          <p:cNvSpPr txBox="1"/>
          <p:nvPr/>
        </p:nvSpPr>
        <p:spPr>
          <a:xfrm>
            <a:off x="4375478" y="6247895"/>
            <a:ext cx="34410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※ 12/28(</a:t>
            </a:r>
            <a:r>
              <a:rPr lang="ko-KR" altLang="en-US" sz="1000" dirty="0"/>
              <a:t>목</a:t>
            </a:r>
            <a:r>
              <a:rPr lang="en-US" altLang="ko-KR" sz="1000" dirty="0"/>
              <a:t>) </a:t>
            </a:r>
            <a:r>
              <a:rPr lang="ko-KR" altLang="en-US" sz="1000" dirty="0"/>
              <a:t>당첨자 개별 문자 발송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CDDDB-01CB-72A0-A359-C1AB97B76361}"/>
              </a:ext>
            </a:extLst>
          </p:cNvPr>
          <p:cNvSpPr txBox="1"/>
          <p:nvPr/>
        </p:nvSpPr>
        <p:spPr>
          <a:xfrm>
            <a:off x="2551582" y="859016"/>
            <a:ext cx="7088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★미래인재 </a:t>
            </a:r>
            <a:r>
              <a:rPr lang="en-US" altLang="ko-KR" sz="1800" b="1" dirty="0"/>
              <a:t>1.1.2 </a:t>
            </a:r>
            <a:r>
              <a:rPr lang="ko-KR" altLang="en-US" sz="1800" b="1" dirty="0"/>
              <a:t>릴레이 무료특강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첫 번째★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62017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040DA-D994-EE60-4CD5-C9C9AE366475}"/>
              </a:ext>
            </a:extLst>
          </p:cNvPr>
          <p:cNvSpPr txBox="1"/>
          <p:nvPr/>
        </p:nvSpPr>
        <p:spPr>
          <a:xfrm>
            <a:off x="2149516" y="72793"/>
            <a:ext cx="69404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---------------   </a:t>
            </a:r>
            <a:r>
              <a:rPr lang="ko-KR" altLang="en-US" b="1" dirty="0"/>
              <a:t>소문내기 이벤트 참여 방법  </a:t>
            </a:r>
            <a:r>
              <a:rPr lang="en-US" altLang="ko-KR" b="1" dirty="0"/>
              <a:t> ---------------</a:t>
            </a:r>
          </a:p>
          <a:p>
            <a:endParaRPr lang="en-US" altLang="ko-KR" sz="1600" dirty="0"/>
          </a:p>
          <a:p>
            <a:pPr algn="ctr"/>
            <a:r>
              <a:rPr lang="en-US" altLang="ko-KR" sz="1600" dirty="0"/>
              <a:t>01. </a:t>
            </a:r>
            <a:r>
              <a:rPr lang="ko-KR" altLang="en-US" sz="1600" dirty="0"/>
              <a:t>소문내기 이미지와 함께 </a:t>
            </a:r>
            <a:r>
              <a:rPr lang="en-US" altLang="ko-KR" sz="1600" dirty="0"/>
              <a:t>URL </a:t>
            </a:r>
            <a:r>
              <a:rPr lang="ko-KR" altLang="en-US" sz="1600" dirty="0"/>
              <a:t>복사하기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C0AD43-F602-C3CA-EC4B-167D910EBC99}"/>
              </a:ext>
            </a:extLst>
          </p:cNvPr>
          <p:cNvSpPr/>
          <p:nvPr/>
        </p:nvSpPr>
        <p:spPr>
          <a:xfrm>
            <a:off x="3626863" y="1240484"/>
            <a:ext cx="3985772" cy="393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소문내기 이미지 다운로드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B04897-1FE5-7D89-E0D9-DC9B0CED41EE}"/>
              </a:ext>
            </a:extLst>
          </p:cNvPr>
          <p:cNvSpPr/>
          <p:nvPr/>
        </p:nvSpPr>
        <p:spPr>
          <a:xfrm>
            <a:off x="3626863" y="1779441"/>
            <a:ext cx="3985772" cy="393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이벤트 </a:t>
            </a:r>
            <a:r>
              <a:rPr lang="en-US" altLang="ko-KR" sz="2000" dirty="0"/>
              <a:t>URL </a:t>
            </a:r>
            <a:r>
              <a:rPr lang="ko-KR" altLang="en-US" sz="2000" dirty="0"/>
              <a:t>복사하기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940C2-526F-3561-8388-B4EE7C92E7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62" y="1293431"/>
            <a:ext cx="291646" cy="291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E060D-33F6-DF36-81A1-47F4DA5E4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3" y="1795174"/>
            <a:ext cx="363043" cy="363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5A861-3B12-20B9-FD9A-786657979A1F}"/>
              </a:ext>
            </a:extLst>
          </p:cNvPr>
          <p:cNvSpPr txBox="1"/>
          <p:nvPr/>
        </p:nvSpPr>
        <p:spPr>
          <a:xfrm>
            <a:off x="2606974" y="2426038"/>
            <a:ext cx="6737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02. </a:t>
            </a:r>
            <a:r>
              <a:rPr lang="ko-KR" altLang="en-US" sz="1600" dirty="0"/>
              <a:t>아래 지정된 커뮤니티에 전체 </a:t>
            </a:r>
            <a:r>
              <a:rPr lang="ko-KR" altLang="en-US" sz="1600" dirty="0" err="1"/>
              <a:t>공개글로</a:t>
            </a:r>
            <a:r>
              <a:rPr lang="ko-KR" altLang="en-US" sz="1600" dirty="0"/>
              <a:t> 소문내기</a:t>
            </a:r>
            <a:endParaRPr lang="en-US" altLang="ko-KR" sz="1600" dirty="0"/>
          </a:p>
          <a:p>
            <a:pPr algn="ctr"/>
            <a:r>
              <a:rPr lang="en-US" altLang="ko-KR" sz="1100" dirty="0"/>
              <a:t>   (</a:t>
            </a:r>
            <a:r>
              <a:rPr lang="ko-KR" altLang="en-US" sz="1100" dirty="0"/>
              <a:t>게시글 제목은 모두 달라야 하며</a:t>
            </a:r>
            <a:r>
              <a:rPr lang="en-US" altLang="ko-KR" sz="1100" dirty="0"/>
              <a:t>, </a:t>
            </a:r>
            <a:r>
              <a:rPr lang="ko-KR" altLang="en-US" sz="1100" dirty="0"/>
              <a:t>제목 또는 내용에 </a:t>
            </a:r>
            <a:endParaRPr lang="en-US" altLang="ko-KR" sz="1100" dirty="0"/>
          </a:p>
          <a:p>
            <a:pPr algn="ctr"/>
            <a:r>
              <a:rPr lang="en-US" altLang="ko-KR" sz="1100" dirty="0"/>
              <a:t>[</a:t>
            </a:r>
            <a:r>
              <a:rPr lang="ko-KR" altLang="en-US" sz="1100" dirty="0"/>
              <a:t>장정훈 경찰학 무료특강</a:t>
            </a:r>
            <a:r>
              <a:rPr lang="en-US" altLang="ko-KR" sz="1100" dirty="0"/>
              <a:t>]</a:t>
            </a:r>
            <a:r>
              <a:rPr lang="ko-KR" altLang="en-US" sz="1100" dirty="0"/>
              <a:t>이 필수로 포함되어야 합니다</a:t>
            </a:r>
            <a:r>
              <a:rPr lang="en-US" altLang="ko-KR" sz="1100" dirty="0"/>
              <a:t>.)</a:t>
            </a:r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FC0F99-907A-2EDF-5500-D3C478F8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381" y="3329020"/>
            <a:ext cx="3753094" cy="112672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92B7A6B-C93B-F0F9-707A-D42C762B5592}"/>
              </a:ext>
            </a:extLst>
          </p:cNvPr>
          <p:cNvSpPr/>
          <p:nvPr/>
        </p:nvSpPr>
        <p:spPr>
          <a:xfrm>
            <a:off x="4526208" y="3329020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0D2530-47D9-0A22-6370-EB931B34C234}"/>
              </a:ext>
            </a:extLst>
          </p:cNvPr>
          <p:cNvSpPr txBox="1"/>
          <p:nvPr/>
        </p:nvSpPr>
        <p:spPr>
          <a:xfrm>
            <a:off x="4070052" y="4754827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전체공개 필수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F0CC0-02A6-E82A-705B-210AA22EA98D}"/>
              </a:ext>
            </a:extLst>
          </p:cNvPr>
          <p:cNvSpPr txBox="1"/>
          <p:nvPr/>
        </p:nvSpPr>
        <p:spPr>
          <a:xfrm>
            <a:off x="4057381" y="4983404"/>
            <a:ext cx="38369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필수태그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미래인재경찰학원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미래인재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장정훈무료특강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장정훈경찰학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장정훈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경찰학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FD6E4E-4314-75FE-A71A-9B3512EB6064}"/>
              </a:ext>
            </a:extLst>
          </p:cNvPr>
          <p:cNvSpPr/>
          <p:nvPr/>
        </p:nvSpPr>
        <p:spPr>
          <a:xfrm>
            <a:off x="5669482" y="4754827"/>
            <a:ext cx="984354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태그 복사하기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4642E67-56FA-B906-CD0E-09970764CD1D}"/>
              </a:ext>
            </a:extLst>
          </p:cNvPr>
          <p:cNvSpPr/>
          <p:nvPr/>
        </p:nvSpPr>
        <p:spPr>
          <a:xfrm>
            <a:off x="3994132" y="4627881"/>
            <a:ext cx="3816343" cy="941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D789500-C685-3492-A414-072C64AE6305}"/>
              </a:ext>
            </a:extLst>
          </p:cNvPr>
          <p:cNvSpPr/>
          <p:nvPr/>
        </p:nvSpPr>
        <p:spPr>
          <a:xfrm>
            <a:off x="6942724" y="4736118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roup 87">
            <a:extLst>
              <a:ext uri="{FF2B5EF4-FFF2-40B4-BE49-F238E27FC236}">
                <a16:creationId xmlns:a16="http://schemas.microsoft.com/office/drawing/2014/main" id="{3547E60B-B41C-014F-A5D9-48EFC9B7E2E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4063615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①  클릭 시 하단 지정 커뮤니티 경로로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새창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이동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② 로그인 필수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게시글 </a:t>
                      </a:r>
                      <a:r>
                        <a:rPr lang="en-US" altLang="ko-KR" sz="800" spc="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입력 후 인증 시 아래 게시판에 댓글 노출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solidFill>
                            <a:srgbClr val="FF0000"/>
                          </a:solidFill>
                          <a:latin typeface="+mn-ea"/>
                        </a:rPr>
                        <a:t>*** </a:t>
                      </a:r>
                      <a:r>
                        <a:rPr lang="ko-KR" altLang="en-US" sz="800" spc="-100" baseline="0" dirty="0">
                          <a:solidFill>
                            <a:srgbClr val="FF0000"/>
                          </a:solidFill>
                          <a:latin typeface="+mn-ea"/>
                        </a:rPr>
                        <a:t>관리자에서 해당 명단 엑셀 다운로드 가능하도록 기능 구현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③ 태그 복사하기 기능 추가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■ 지정 커뮤니티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커뮤니티 클릭 시 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아래 </a:t>
                      </a:r>
                      <a:r>
                        <a:rPr lang="en-US" altLang="ko-KR" sz="800" dirty="0"/>
                        <a:t>URL</a:t>
                      </a:r>
                      <a:r>
                        <a:rPr lang="ko-KR" altLang="en-US" sz="800" dirty="0"/>
                        <a:t>로 새 창 연결해 주세요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경꿈사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5"/>
                        </a:rPr>
                        <a:t>https://cafe.naver.com/polstudy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경수모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6"/>
                        </a:rPr>
                        <a:t>https://cafe.naver.com/tocop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독공사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7"/>
                        </a:rPr>
                        <a:t>https://cafe.naver.com/m2school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공드림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8"/>
                        </a:rPr>
                        <a:t>https://cafe.naver.com/gugrade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다음 </a:t>
                      </a:r>
                      <a:r>
                        <a:rPr lang="ko-KR" altLang="en-US" sz="800" dirty="0" err="1"/>
                        <a:t>경시모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9"/>
                        </a:rPr>
                        <a:t>https://cafe.daum.net/policeacademy</a:t>
                      </a:r>
                      <a:endParaRPr lang="en-US" altLang="ko-KR" sz="800" dirty="0"/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EC97EFF-3E7D-8C2D-FCD9-3811AB4487A0}"/>
              </a:ext>
            </a:extLst>
          </p:cNvPr>
          <p:cNvSpPr txBox="1"/>
          <p:nvPr/>
        </p:nvSpPr>
        <p:spPr>
          <a:xfrm>
            <a:off x="3054597" y="5817631"/>
            <a:ext cx="5229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03. </a:t>
            </a:r>
            <a:r>
              <a:rPr lang="ko-KR" altLang="en-US" sz="1600" dirty="0"/>
              <a:t>아래 빈칸에 내가 작성한 글 </a:t>
            </a:r>
            <a:r>
              <a:rPr lang="en-US" altLang="ko-KR" sz="1600" dirty="0"/>
              <a:t>URL </a:t>
            </a:r>
            <a:r>
              <a:rPr lang="ko-KR" altLang="en-US" sz="1600" dirty="0"/>
              <a:t>인증하기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43914A-47A3-6E38-ACB0-E17CBD0CAD54}"/>
              </a:ext>
            </a:extLst>
          </p:cNvPr>
          <p:cNvSpPr/>
          <p:nvPr/>
        </p:nvSpPr>
        <p:spPr>
          <a:xfrm>
            <a:off x="3797123" y="6347385"/>
            <a:ext cx="2652799" cy="3052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i="1" dirty="0">
                <a:solidFill>
                  <a:schemeClr val="bg1">
                    <a:lumMod val="65000"/>
                  </a:schemeClr>
                </a:solidFill>
              </a:rPr>
              <a:t>소문내기 한 커뮤니티 게시글의 </a:t>
            </a:r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</a:rPr>
              <a:t>URL</a:t>
            </a:r>
            <a:r>
              <a:rPr lang="ko-KR" altLang="en-US" sz="800" i="1" dirty="0">
                <a:solidFill>
                  <a:schemeClr val="bg1">
                    <a:lumMod val="65000"/>
                  </a:schemeClr>
                </a:solidFill>
              </a:rPr>
              <a:t>을 등록해주세요</a:t>
            </a:r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7CCE18-A018-0D23-0C02-9F5A64380065}"/>
              </a:ext>
            </a:extLst>
          </p:cNvPr>
          <p:cNvSpPr/>
          <p:nvPr/>
        </p:nvSpPr>
        <p:spPr>
          <a:xfrm>
            <a:off x="6464088" y="6347385"/>
            <a:ext cx="1264352" cy="30523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인증하기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86251D-113D-44AB-EE9D-57F54772E147}"/>
              </a:ext>
            </a:extLst>
          </p:cNvPr>
          <p:cNvSpPr/>
          <p:nvPr/>
        </p:nvSpPr>
        <p:spPr>
          <a:xfrm>
            <a:off x="3717623" y="6305027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3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39A500-7F88-038B-E08C-CD88B4C2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67118"/>
            <a:ext cx="5769859" cy="42374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F2D633-3A3E-277A-3FA4-4EA69DF4B11C}"/>
              </a:ext>
            </a:extLst>
          </p:cNvPr>
          <p:cNvGrpSpPr/>
          <p:nvPr/>
        </p:nvGrpSpPr>
        <p:grpSpPr>
          <a:xfrm>
            <a:off x="3715282" y="4893497"/>
            <a:ext cx="4614812" cy="1852812"/>
            <a:chOff x="3788594" y="4819907"/>
            <a:chExt cx="4614812" cy="205158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55B590-13FD-3A36-9F6A-A8E59D7933A0}"/>
                </a:ext>
              </a:extLst>
            </p:cNvPr>
            <p:cNvSpPr/>
            <p:nvPr/>
          </p:nvSpPr>
          <p:spPr>
            <a:xfrm>
              <a:off x="3788594" y="4819907"/>
              <a:ext cx="4614812" cy="205158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1E9D4A-48F7-3662-4F3D-32A65F64B796}"/>
                </a:ext>
              </a:extLst>
            </p:cNvPr>
            <p:cNvSpPr txBox="1"/>
            <p:nvPr/>
          </p:nvSpPr>
          <p:spPr>
            <a:xfrm>
              <a:off x="3845743" y="4918312"/>
              <a:ext cx="4333343" cy="1912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900" dirty="0"/>
                <a:t>12/15(</a:t>
              </a:r>
              <a:r>
                <a:rPr lang="ko-KR" altLang="en-US" sz="900" dirty="0"/>
                <a:t>금</a:t>
              </a:r>
              <a:r>
                <a:rPr lang="en-US" altLang="ko-KR" sz="900" dirty="0"/>
                <a:t>) 24</a:t>
              </a:r>
              <a:r>
                <a:rPr lang="ko-KR" altLang="en-US" sz="900" dirty="0"/>
                <a:t>시까지 입력된 건에 한해 인정됩니다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스타벅스 아메리카노 </a:t>
              </a:r>
              <a:r>
                <a:rPr lang="ko-KR" altLang="en-US" sz="900" dirty="0" err="1"/>
                <a:t>기프티콘은</a:t>
              </a:r>
              <a:r>
                <a:rPr lang="ko-KR" altLang="en-US" sz="900" dirty="0"/>
                <a:t> 선착순 </a:t>
              </a:r>
              <a:r>
                <a:rPr lang="en-US" altLang="ko-KR" sz="900" dirty="0"/>
                <a:t>30</a:t>
              </a:r>
              <a:r>
                <a:rPr lang="ko-KR" altLang="en-US" sz="900" dirty="0"/>
                <a:t>명에게 지급되며</a:t>
              </a:r>
              <a:r>
                <a:rPr lang="en-US" altLang="ko-KR" sz="900" dirty="0"/>
                <a:t>,</a:t>
              </a:r>
              <a:br>
                <a:rPr lang="en-US" altLang="ko-KR" sz="900" dirty="0"/>
              </a:br>
              <a:r>
                <a:rPr lang="en-US" altLang="ko-KR" sz="900" dirty="0"/>
                <a:t>12/28(</a:t>
              </a:r>
              <a:r>
                <a:rPr lang="ko-KR" altLang="en-US" sz="900" dirty="0"/>
                <a:t>목</a:t>
              </a:r>
              <a:r>
                <a:rPr lang="en-US" altLang="ko-KR" sz="900" dirty="0"/>
                <a:t>) </a:t>
              </a:r>
              <a:r>
                <a:rPr lang="ko-KR" altLang="en-US" sz="900" dirty="0"/>
                <a:t>개별 문자 발송 예정입니다</a:t>
              </a:r>
              <a:endParaRPr lang="en-US" altLang="ko-KR" sz="900" dirty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전체 공개된 게시물이어야 하며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지정된 커뮤니티에 등록된 글만 인정됩니다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같은 게시글 주소는 여러 번 등록하여도 </a:t>
              </a:r>
              <a:r>
                <a:rPr lang="en-US" altLang="ko-KR" sz="900" dirty="0"/>
                <a:t>1</a:t>
              </a:r>
              <a:r>
                <a:rPr lang="ko-KR" altLang="en-US" sz="900" dirty="0"/>
                <a:t>건으로 인정됩니다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작성해주신 게시글은 마케팅 자료로 사용될 수 있습니다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타인의 게시글 주소를 입력하는 경우 지급 대상에서 제외 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본 이벤트는 조기 종료될 수 있습니다</a:t>
              </a:r>
              <a:r>
                <a:rPr lang="en-US" altLang="ko-KR" sz="900" dirty="0"/>
                <a:t>. </a:t>
              </a:r>
              <a:endParaRPr lang="ko-KR" altLang="en-US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03DEE8-9B98-8BB5-7A6F-9BC529546FCC}"/>
              </a:ext>
            </a:extLst>
          </p:cNvPr>
          <p:cNvSpPr txBox="1"/>
          <p:nvPr/>
        </p:nvSpPr>
        <p:spPr>
          <a:xfrm>
            <a:off x="5048985" y="4415434"/>
            <a:ext cx="21130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소문내기 유의사항</a:t>
            </a:r>
          </a:p>
        </p:txBody>
      </p:sp>
    </p:spTree>
    <p:extLst>
      <p:ext uri="{BB962C8B-B14F-4D97-AF65-F5344CB8AC3E}">
        <p14:creationId xmlns:p14="http://schemas.microsoft.com/office/powerpoint/2010/main" val="385086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D712035-A285-3851-20E4-15E8CD54B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"/>
          <a:stretch/>
        </p:blipFill>
        <p:spPr>
          <a:xfrm>
            <a:off x="391886" y="1261406"/>
            <a:ext cx="4783946" cy="3410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6C418-6154-5F13-1B32-58AD43EF7E65}"/>
              </a:ext>
            </a:extLst>
          </p:cNvPr>
          <p:cNvSpPr txBox="1"/>
          <p:nvPr/>
        </p:nvSpPr>
        <p:spPr>
          <a:xfrm>
            <a:off x="391886" y="557349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**</a:t>
            </a:r>
            <a:r>
              <a:rPr lang="ko-KR" altLang="en-US" dirty="0"/>
              <a:t>소문내기 이미지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90C3C7-1913-FDA7-771B-C5C347F9FF20}"/>
              </a:ext>
            </a:extLst>
          </p:cNvPr>
          <p:cNvGrpSpPr/>
          <p:nvPr/>
        </p:nvGrpSpPr>
        <p:grpSpPr>
          <a:xfrm>
            <a:off x="0" y="677706"/>
            <a:ext cx="2176908" cy="4577474"/>
            <a:chOff x="-206065" y="742015"/>
            <a:chExt cx="2884823" cy="4577474"/>
          </a:xfrm>
        </p:grpSpPr>
        <p:pic>
          <p:nvPicPr>
            <p:cNvPr id="9" name="그래픽 8" descr="사용자 단색으로 채워진">
              <a:extLst>
                <a:ext uri="{FF2B5EF4-FFF2-40B4-BE49-F238E27FC236}">
                  <a16:creationId xmlns:a16="http://schemas.microsoft.com/office/drawing/2014/main" id="{89667AB7-200F-3870-463F-E1A11DCA5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06065" y="742015"/>
              <a:ext cx="2884823" cy="45774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EF0BB-7F89-8EE6-FE9F-7532DA836428}"/>
                </a:ext>
              </a:extLst>
            </p:cNvPr>
            <p:cNvSpPr txBox="1"/>
            <p:nvPr/>
          </p:nvSpPr>
          <p:spPr>
            <a:xfrm>
              <a:off x="591949" y="3376541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장정훈</a:t>
              </a:r>
              <a:r>
                <a:rPr lang="en-US" altLang="ko-KR" dirty="0">
                  <a:solidFill>
                    <a:schemeClr val="bg1"/>
                  </a:solidFill>
                </a:rPr>
                <a:t>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5F769D-4245-0460-1E64-FACBA66AA0F5}"/>
              </a:ext>
            </a:extLst>
          </p:cNvPr>
          <p:cNvSpPr txBox="1"/>
          <p:nvPr/>
        </p:nvSpPr>
        <p:spPr>
          <a:xfrm>
            <a:off x="5904411" y="4398553"/>
            <a:ext cx="32675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장정훈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-2023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년 경찰학 교수진 카페 회원 수 기준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8F5AC4-F79B-3D29-8562-9DB1860CF260}"/>
              </a:ext>
            </a:extLst>
          </p:cNvPr>
          <p:cNvSpPr/>
          <p:nvPr/>
        </p:nvSpPr>
        <p:spPr>
          <a:xfrm>
            <a:off x="1854926" y="1785258"/>
            <a:ext cx="3013165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DBD986-EA95-2F0E-1532-C5EAC1D2959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868091" y="1898469"/>
            <a:ext cx="10363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895B08-B91B-0AB0-84F2-9339E7DBA1A7}"/>
              </a:ext>
            </a:extLst>
          </p:cNvPr>
          <p:cNvGrpSpPr/>
          <p:nvPr/>
        </p:nvGrpSpPr>
        <p:grpSpPr>
          <a:xfrm>
            <a:off x="5695406" y="1708690"/>
            <a:ext cx="3309291" cy="362140"/>
            <a:chOff x="5773783" y="1732653"/>
            <a:chExt cx="3309291" cy="3621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24065F-5394-EF9E-83CC-8D2E483538CD}"/>
                </a:ext>
              </a:extLst>
            </p:cNvPr>
            <p:cNvSpPr txBox="1"/>
            <p:nvPr/>
          </p:nvSpPr>
          <p:spPr>
            <a:xfrm>
              <a:off x="5773783" y="1817794"/>
              <a:ext cx="3309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/>
                <a:t>수험생 선택 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압도적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/>
                <a:t>경찰학 장정훈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59972-5BB5-0A75-7A72-823F1FF7E926}"/>
                </a:ext>
              </a:extLst>
            </p:cNvPr>
            <p:cNvSpPr txBox="1"/>
            <p:nvPr/>
          </p:nvSpPr>
          <p:spPr>
            <a:xfrm>
              <a:off x="7631883" y="1732653"/>
              <a:ext cx="3390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rgbClr val="FF0000"/>
                  </a:solidFill>
                </a:rPr>
                <a:t>*</a:t>
              </a:r>
              <a:endParaRPr lang="ko-KR" altLang="en-US" sz="11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D1D19-4C52-7EE4-1FD5-6671013AF472}"/>
              </a:ext>
            </a:extLst>
          </p:cNvPr>
          <p:cNvSpPr/>
          <p:nvPr/>
        </p:nvSpPr>
        <p:spPr>
          <a:xfrm>
            <a:off x="1567543" y="2412274"/>
            <a:ext cx="3300548" cy="101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09D0FA-46FE-650B-DAD5-E167BB45984B}"/>
              </a:ext>
            </a:extLst>
          </p:cNvPr>
          <p:cNvCxnSpPr>
            <a:cxnSpLocks/>
          </p:cNvCxnSpPr>
          <p:nvPr/>
        </p:nvCxnSpPr>
        <p:spPr>
          <a:xfrm>
            <a:off x="4868091" y="2929346"/>
            <a:ext cx="10363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91EDE0-A711-E61B-5A56-5A9863964532}"/>
              </a:ext>
            </a:extLst>
          </p:cNvPr>
          <p:cNvSpPr txBox="1"/>
          <p:nvPr/>
        </p:nvSpPr>
        <p:spPr>
          <a:xfrm>
            <a:off x="5933712" y="2656743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경찰학 행정심판</a:t>
            </a:r>
            <a:r>
              <a:rPr lang="en-US" altLang="ko-KR" sz="2000" dirty="0"/>
              <a:t>/</a:t>
            </a:r>
            <a:r>
              <a:rPr lang="ko-KR" altLang="en-US" sz="2000" dirty="0"/>
              <a:t>행정소송</a:t>
            </a:r>
            <a:endParaRPr lang="en-US" altLang="ko-KR" sz="2000" dirty="0"/>
          </a:p>
          <a:p>
            <a:pPr algn="ctr"/>
            <a:r>
              <a:rPr lang="ko-KR" altLang="en-US" sz="2000" dirty="0"/>
              <a:t>핵심집약 무료특강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375000-6205-2270-AE10-FD1EA649AA75}"/>
              </a:ext>
            </a:extLst>
          </p:cNvPr>
          <p:cNvSpPr/>
          <p:nvPr/>
        </p:nvSpPr>
        <p:spPr>
          <a:xfrm>
            <a:off x="2321583" y="3578933"/>
            <a:ext cx="2508068" cy="39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21D2914-ED54-8F33-4DCC-77C1C519F0C0}"/>
              </a:ext>
            </a:extLst>
          </p:cNvPr>
          <p:cNvCxnSpPr>
            <a:cxnSpLocks/>
          </p:cNvCxnSpPr>
          <p:nvPr/>
        </p:nvCxnSpPr>
        <p:spPr>
          <a:xfrm>
            <a:off x="4829651" y="3778141"/>
            <a:ext cx="10363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80CAE5-992C-107F-73F7-AB13F953D033}"/>
              </a:ext>
            </a:extLst>
          </p:cNvPr>
          <p:cNvSpPr txBox="1"/>
          <p:nvPr/>
        </p:nvSpPr>
        <p:spPr>
          <a:xfrm>
            <a:off x="5904411" y="357724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12</a:t>
            </a:r>
            <a:r>
              <a:rPr lang="ko-KR" altLang="en-US" sz="2000" dirty="0"/>
              <a:t>월 </a:t>
            </a:r>
            <a:r>
              <a:rPr lang="en-US" altLang="ko-KR" sz="2000" dirty="0"/>
              <a:t>16</a:t>
            </a:r>
            <a:r>
              <a:rPr lang="ko-KR" altLang="en-US" sz="2000" dirty="0"/>
              <a:t>일</a:t>
            </a:r>
            <a:r>
              <a:rPr lang="en-US" altLang="ko-KR" sz="2000" dirty="0"/>
              <a:t>(</a:t>
            </a:r>
            <a:r>
              <a:rPr lang="ko-KR" altLang="en-US" sz="2000" dirty="0"/>
              <a:t>토</a:t>
            </a:r>
            <a:r>
              <a:rPr lang="en-US" altLang="ko-KR" sz="2000" dirty="0"/>
              <a:t>) 14:00~16:00</a:t>
            </a:r>
            <a:endParaRPr lang="ko-KR" altLang="en-US" sz="2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F2EA84-219B-4EAE-1093-5B6A81CA2F33}"/>
              </a:ext>
            </a:extLst>
          </p:cNvPr>
          <p:cNvSpPr/>
          <p:nvPr/>
        </p:nvSpPr>
        <p:spPr>
          <a:xfrm>
            <a:off x="3213463" y="4400514"/>
            <a:ext cx="1854844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66968-FAF8-3F78-E110-B9D99FF60486}"/>
              </a:ext>
            </a:extLst>
          </p:cNvPr>
          <p:cNvCxnSpPr>
            <a:cxnSpLocks/>
          </p:cNvCxnSpPr>
          <p:nvPr/>
        </p:nvCxnSpPr>
        <p:spPr>
          <a:xfrm>
            <a:off x="5068307" y="4513725"/>
            <a:ext cx="756708" cy="13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4CB3627D-1086-AE0E-A8D3-A10EFBEC9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13" t="25753" r="5832" b="34366"/>
          <a:stretch/>
        </p:blipFill>
        <p:spPr>
          <a:xfrm rot="1254249">
            <a:off x="661309" y="3526706"/>
            <a:ext cx="1184359" cy="1224714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7B9EBE0-DFEE-1F44-8773-AE41E7307293}"/>
              </a:ext>
            </a:extLst>
          </p:cNvPr>
          <p:cNvGrpSpPr/>
          <p:nvPr/>
        </p:nvGrpSpPr>
        <p:grpSpPr>
          <a:xfrm>
            <a:off x="-6199" y="3629484"/>
            <a:ext cx="1370888" cy="1298369"/>
            <a:chOff x="5731573" y="212964"/>
            <a:chExt cx="1370888" cy="129836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B9302FE-18D4-4CA3-BDC6-C34296EAB4CE}"/>
                </a:ext>
              </a:extLst>
            </p:cNvPr>
            <p:cNvSpPr/>
            <p:nvPr/>
          </p:nvSpPr>
          <p:spPr>
            <a:xfrm>
              <a:off x="5760324" y="212964"/>
              <a:ext cx="1298369" cy="12983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ED08DF-AACA-18E0-2E3E-A6E0CCCF65CB}"/>
                </a:ext>
              </a:extLst>
            </p:cNvPr>
            <p:cNvSpPr txBox="1"/>
            <p:nvPr/>
          </p:nvSpPr>
          <p:spPr>
            <a:xfrm>
              <a:off x="5731573" y="448439"/>
              <a:ext cx="13708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Event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특강 참석자 추첨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</a:rPr>
                <a:t>진도별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문풀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교재 증정</a:t>
              </a:r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4408EE-7C24-DAF4-E137-0214381B5F6E}"/>
              </a:ext>
            </a:extLst>
          </p:cNvPr>
          <p:cNvCxnSpPr/>
          <p:nvPr/>
        </p:nvCxnSpPr>
        <p:spPr>
          <a:xfrm>
            <a:off x="1210491" y="4821413"/>
            <a:ext cx="716938" cy="682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2E33598-3038-97CB-499E-CCBC389AD38A}"/>
              </a:ext>
            </a:extLst>
          </p:cNvPr>
          <p:cNvSpPr txBox="1"/>
          <p:nvPr/>
        </p:nvSpPr>
        <p:spPr>
          <a:xfrm>
            <a:off x="294990" y="5729225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**</a:t>
            </a:r>
            <a:r>
              <a:rPr lang="ko-KR" altLang="en-US" sz="1200" dirty="0"/>
              <a:t>해당 이미지처럼 </a:t>
            </a:r>
            <a:endParaRPr lang="en-US" altLang="ko-KR" sz="1200" dirty="0"/>
          </a:p>
          <a:p>
            <a:pPr algn="r"/>
            <a:r>
              <a:rPr lang="ko-KR" altLang="en-US" sz="1200" dirty="0"/>
              <a:t>넣어주세요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E129D75-8AD3-6974-F22E-93BFFF028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633" y="4753032"/>
            <a:ext cx="1925279" cy="150156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20F8F4-DF31-DF5D-92E9-E6DE02A7EE08}"/>
              </a:ext>
            </a:extLst>
          </p:cNvPr>
          <p:cNvSpPr/>
          <p:nvPr/>
        </p:nvSpPr>
        <p:spPr>
          <a:xfrm>
            <a:off x="1854926" y="5608320"/>
            <a:ext cx="1175657" cy="72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5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032365-D2EC-456C-A61A-D61A03FFAA76}"/>
              </a:ext>
            </a:extLst>
          </p:cNvPr>
          <p:cNvSpPr/>
          <p:nvPr/>
        </p:nvSpPr>
        <p:spPr>
          <a:xfrm>
            <a:off x="49826" y="35170"/>
            <a:ext cx="12098214" cy="679645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23CCD-155C-4A15-A895-B4398B38E4E1}"/>
              </a:ext>
            </a:extLst>
          </p:cNvPr>
          <p:cNvSpPr txBox="1"/>
          <p:nvPr/>
        </p:nvSpPr>
        <p:spPr>
          <a:xfrm>
            <a:off x="592015" y="361373"/>
            <a:ext cx="1102555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24</a:t>
            </a:r>
            <a:r>
              <a:rPr lang="ko-KR" altLang="en-US" sz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차 대비 문제풀이 학습 전 </a:t>
            </a:r>
            <a:r>
              <a:rPr lang="en-US" altLang="ko-KR" sz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Last Dance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미래인재 </a:t>
            </a:r>
            <a:r>
              <a:rPr lang="en-US" altLang="ko-KR" sz="12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위 교수진이 여러분의 합격을 위해 또 한번 준비 했습니다</a:t>
            </a:r>
            <a:r>
              <a:rPr lang="en-US" altLang="ko-KR" sz="12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 </a:t>
            </a:r>
            <a:r>
              <a:rPr lang="en-US" altLang="ko-KR" sz="28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</a:t>
            </a:r>
            <a:r>
              <a:rPr lang="en-US" altLang="ko-KR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en-US" altLang="ko-KR" sz="28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과목</a:t>
            </a:r>
            <a:r>
              <a:rPr lang="en-US" altLang="ko-KR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시간 투자로 완벽한 대비 </a:t>
            </a:r>
            <a:r>
              <a:rPr lang="en-US" altLang="ko-KR" sz="1600" b="1" i="1" u="sng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  <a:endParaRPr lang="en-US" altLang="ko-KR" sz="1600" b="1" i="1" dirty="0"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합격 프로젝트 시즌</a:t>
            </a:r>
            <a:r>
              <a:rPr lang="en-US" altLang="ko-KR" sz="24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</a:p>
          <a:p>
            <a:pPr algn="ctr"/>
            <a:r>
              <a:rPr lang="ko-KR" altLang="en-US" sz="6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미래인재 </a:t>
            </a:r>
            <a:r>
              <a:rPr lang="en-US" altLang="ko-KR" sz="6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1.1.2</a:t>
            </a:r>
            <a:r>
              <a:rPr lang="en-US" altLang="ko-KR" sz="6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algn="ctr"/>
            <a:r>
              <a:rPr lang="en-US" altLang="ko-KR" sz="4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4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릴레이 무료특강 </a:t>
            </a:r>
            <a:r>
              <a:rPr lang="en-US" altLang="ko-KR" sz="4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4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4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275607-64FA-43BE-B594-E207C456589C}"/>
              </a:ext>
            </a:extLst>
          </p:cNvPr>
          <p:cNvGrpSpPr/>
          <p:nvPr/>
        </p:nvGrpSpPr>
        <p:grpSpPr>
          <a:xfrm>
            <a:off x="93785" y="3430464"/>
            <a:ext cx="12098215" cy="3516923"/>
            <a:chOff x="1072661" y="3101895"/>
            <a:chExt cx="10465775" cy="2684584"/>
          </a:xfrm>
        </p:grpSpPr>
        <p:pic>
          <p:nvPicPr>
            <p:cNvPr id="6" name="그래픽 5" descr="사용자 단색으로 채워진">
              <a:extLst>
                <a:ext uri="{FF2B5EF4-FFF2-40B4-BE49-F238E27FC236}">
                  <a16:creationId xmlns:a16="http://schemas.microsoft.com/office/drawing/2014/main" id="{603BA9E7-C8FC-45DD-B05F-9AA8C6DF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2661" y="3101895"/>
              <a:ext cx="2822331" cy="2684584"/>
            </a:xfrm>
            <a:prstGeom prst="rect">
              <a:avLst/>
            </a:prstGeom>
          </p:spPr>
        </p:pic>
        <p:pic>
          <p:nvPicPr>
            <p:cNvPr id="7" name="그래픽 6" descr="사용자 단색으로 채워진">
              <a:extLst>
                <a:ext uri="{FF2B5EF4-FFF2-40B4-BE49-F238E27FC236}">
                  <a16:creationId xmlns:a16="http://schemas.microsoft.com/office/drawing/2014/main" id="{16953174-BCA4-4FCD-97B1-90289C169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3522" y="3101895"/>
              <a:ext cx="2822331" cy="2684584"/>
            </a:xfrm>
            <a:prstGeom prst="rect">
              <a:avLst/>
            </a:prstGeom>
          </p:spPr>
        </p:pic>
        <p:pic>
          <p:nvPicPr>
            <p:cNvPr id="8" name="그래픽 7" descr="사용자 단색으로 채워진">
              <a:extLst>
                <a:ext uri="{FF2B5EF4-FFF2-40B4-BE49-F238E27FC236}">
                  <a16:creationId xmlns:a16="http://schemas.microsoft.com/office/drawing/2014/main" id="{837E715C-026D-4D29-B760-20AAC7A0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4383" y="3101895"/>
              <a:ext cx="2822331" cy="2684584"/>
            </a:xfrm>
            <a:prstGeom prst="rect">
              <a:avLst/>
            </a:prstGeom>
          </p:spPr>
        </p:pic>
        <p:pic>
          <p:nvPicPr>
            <p:cNvPr id="9" name="그래픽 8" descr="사용자 단색으로 채워진">
              <a:extLst>
                <a:ext uri="{FF2B5EF4-FFF2-40B4-BE49-F238E27FC236}">
                  <a16:creationId xmlns:a16="http://schemas.microsoft.com/office/drawing/2014/main" id="{3F32921B-B35B-49E3-8FA8-9F3CC2BB4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5244" y="3101895"/>
              <a:ext cx="2822331" cy="2684584"/>
            </a:xfrm>
            <a:prstGeom prst="rect">
              <a:avLst/>
            </a:prstGeom>
          </p:spPr>
        </p:pic>
        <p:pic>
          <p:nvPicPr>
            <p:cNvPr id="10" name="그래픽 9" descr="사용자 단색으로 채워진">
              <a:extLst>
                <a:ext uri="{FF2B5EF4-FFF2-40B4-BE49-F238E27FC236}">
                  <a16:creationId xmlns:a16="http://schemas.microsoft.com/office/drawing/2014/main" id="{96787B04-998B-425B-BC26-39D46C3F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6105" y="3101895"/>
              <a:ext cx="2822331" cy="268458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726BC7-6BFE-49E3-90F8-FA7CE908A763}"/>
              </a:ext>
            </a:extLst>
          </p:cNvPr>
          <p:cNvSpPr txBox="1"/>
          <p:nvPr/>
        </p:nvSpPr>
        <p:spPr>
          <a:xfrm>
            <a:off x="5067025" y="5892087"/>
            <a:ext cx="22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단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한번도 바뀌지 않은 </a:t>
            </a: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r>
              <a:rPr lang="en-US" altLang="ko-KR" sz="1200" dirty="0">
                <a:solidFill>
                  <a:schemeClr val="bg1"/>
                </a:solidFill>
              </a:rPr>
              <a:t>*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형사법 신광은 교수님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16534-47B3-48B6-BBAA-6D41A1714041}"/>
              </a:ext>
            </a:extLst>
          </p:cNvPr>
          <p:cNvSpPr txBox="1"/>
          <p:nvPr/>
        </p:nvSpPr>
        <p:spPr>
          <a:xfrm>
            <a:off x="7247350" y="5912779"/>
            <a:ext cx="22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누적 매출 </a:t>
            </a: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r>
              <a:rPr lang="en-US" altLang="ko-KR" sz="1200" dirty="0">
                <a:solidFill>
                  <a:schemeClr val="bg1"/>
                </a:solidFill>
              </a:rPr>
              <a:t>*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헌법 전효진 교수님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547466-1E30-44DF-8D67-608A9B44F64D}"/>
              </a:ext>
            </a:extLst>
          </p:cNvPr>
          <p:cNvSpPr txBox="1"/>
          <p:nvPr/>
        </p:nvSpPr>
        <p:spPr>
          <a:xfrm>
            <a:off x="9423585" y="5912779"/>
            <a:ext cx="22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</a:t>
            </a:r>
            <a:r>
              <a:rPr lang="ko-KR" altLang="en-US" sz="1200" dirty="0">
                <a:solidFill>
                  <a:schemeClr val="bg1"/>
                </a:solidFill>
              </a:rPr>
              <a:t>년 경력의 전문가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범죄학 박상민 교수님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4245D-09C9-4046-8221-BF1F5916F656}"/>
              </a:ext>
            </a:extLst>
          </p:cNvPr>
          <p:cNvSpPr txBox="1"/>
          <p:nvPr/>
        </p:nvSpPr>
        <p:spPr>
          <a:xfrm>
            <a:off x="559500" y="5912779"/>
            <a:ext cx="22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수강생 만족도 </a:t>
            </a: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r>
              <a:rPr lang="en-US" altLang="ko-KR" sz="1200" dirty="0">
                <a:solidFill>
                  <a:schemeClr val="bg1"/>
                </a:solidFill>
              </a:rPr>
              <a:t>*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헌법 문태환 교수님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52342-1B7B-4437-B283-9C179C613EDF}"/>
              </a:ext>
            </a:extLst>
          </p:cNvPr>
          <p:cNvSpPr txBox="1"/>
          <p:nvPr/>
        </p:nvSpPr>
        <p:spPr>
          <a:xfrm>
            <a:off x="2829519" y="5912779"/>
            <a:ext cx="220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수강생 선택 </a:t>
            </a:r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r>
              <a:rPr lang="en-US" altLang="ko-KR" sz="1200" dirty="0">
                <a:solidFill>
                  <a:schemeClr val="bg1"/>
                </a:solidFill>
              </a:rPr>
              <a:t>*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경찰학 장정훈 교수님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F00D26-DA1B-4502-BB20-D8729387F8FD}"/>
              </a:ext>
            </a:extLst>
          </p:cNvPr>
          <p:cNvSpPr txBox="1"/>
          <p:nvPr/>
        </p:nvSpPr>
        <p:spPr>
          <a:xfrm>
            <a:off x="10695090" y="6466682"/>
            <a:ext cx="177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문태환</a:t>
            </a:r>
            <a:r>
              <a:rPr lang="en-US" altLang="ko-KR" sz="400" dirty="0">
                <a:solidFill>
                  <a:schemeClr val="bg1">
                    <a:lumMod val="50000"/>
                  </a:schemeClr>
                </a:solidFill>
              </a:rPr>
              <a:t>-3-4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월 기본이론 </a:t>
            </a:r>
            <a:r>
              <a:rPr lang="ko-KR" altLang="en-US" sz="400" dirty="0" err="1">
                <a:solidFill>
                  <a:schemeClr val="bg1">
                    <a:lumMod val="50000"/>
                  </a:schemeClr>
                </a:solidFill>
              </a:rPr>
              <a:t>종합반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 설문조사 결과</a:t>
            </a:r>
            <a:endParaRPr lang="en-US" altLang="ko-KR" sz="4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장정훈</a:t>
            </a:r>
            <a:r>
              <a:rPr lang="en-US" altLang="ko-KR" sz="400" dirty="0">
                <a:solidFill>
                  <a:schemeClr val="bg1">
                    <a:lumMod val="50000"/>
                  </a:schemeClr>
                </a:solidFill>
              </a:rPr>
              <a:t>-2023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년 경찰학 교수진 카페 회원 수 기준</a:t>
            </a:r>
            <a:endParaRPr lang="en-US" altLang="ko-KR" sz="4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신광은</a:t>
            </a:r>
            <a:r>
              <a:rPr lang="en-US" altLang="ko-KR" sz="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미래인재경찰학원 강의 수강생 수 기준</a:t>
            </a:r>
            <a:endParaRPr lang="en-US" altLang="ko-KR" sz="4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전효진</a:t>
            </a:r>
            <a:r>
              <a:rPr lang="en-US" altLang="ko-KR" sz="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미래인재 내 헌법 매출 </a:t>
            </a:r>
            <a:r>
              <a:rPr lang="en-US" altLang="ko-KR" sz="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400" dirty="0">
                <a:solidFill>
                  <a:schemeClr val="bg1">
                    <a:lumMod val="50000"/>
                  </a:schemeClr>
                </a:solidFill>
              </a:rPr>
              <a:t>위 기준</a:t>
            </a:r>
            <a:endParaRPr lang="en-US" altLang="ko-KR" sz="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별: 꼭짓점 12개 1">
            <a:extLst>
              <a:ext uri="{FF2B5EF4-FFF2-40B4-BE49-F238E27FC236}">
                <a16:creationId xmlns:a16="http://schemas.microsoft.com/office/drawing/2014/main" id="{132A1013-FBF0-47C2-A552-72D5AFB355CC}"/>
              </a:ext>
            </a:extLst>
          </p:cNvPr>
          <p:cNvSpPr/>
          <p:nvPr/>
        </p:nvSpPr>
        <p:spPr>
          <a:xfrm>
            <a:off x="9136127" y="657959"/>
            <a:ext cx="2278977" cy="2417885"/>
          </a:xfrm>
          <a:prstGeom prst="star12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12/16 (</a:t>
            </a:r>
            <a:r>
              <a:rPr lang="ko-KR" altLang="en-US" sz="1400" dirty="0"/>
              <a:t>토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14:00~16:00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Start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707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B3161C-2E02-4661-A6EF-5F0A0B54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0FD6B2-B37C-458C-B39D-D6F778561ACA}"/>
              </a:ext>
            </a:extLst>
          </p:cNvPr>
          <p:cNvSpPr txBox="1"/>
          <p:nvPr/>
        </p:nvSpPr>
        <p:spPr>
          <a:xfrm>
            <a:off x="0" y="246185"/>
            <a:ext cx="12192000" cy="11387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시작은 달라도 끝은 미래인재로 </a:t>
            </a:r>
            <a:r>
              <a:rPr lang="en-US" altLang="ko-KR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en-US" altLang="ko-KR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</a:t>
            </a:r>
            <a:r>
              <a:rPr lang="en-US" altLang="ko-KR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</a:t>
            </a:r>
            <a:r>
              <a:rPr lang="en-US" altLang="ko-KR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되는 이유</a:t>
            </a:r>
            <a:r>
              <a:rPr lang="en-US" altLang="ko-KR" sz="3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pPr algn="ctr"/>
            <a:endParaRPr lang="en-US" altLang="ko-KR" sz="1600" i="1" dirty="0">
              <a:solidFill>
                <a:srgbClr val="00FFCC"/>
              </a:solidFill>
            </a:endParaRPr>
          </a:p>
          <a:p>
            <a:pPr algn="ctr"/>
            <a:r>
              <a:rPr lang="ko-KR" altLang="en-US" sz="1600" i="1" dirty="0">
                <a:solidFill>
                  <a:srgbClr val="00FFCC"/>
                </a:solidFill>
              </a:rPr>
              <a:t>미래인재 </a:t>
            </a:r>
            <a:r>
              <a:rPr lang="en-US" altLang="ko-KR" sz="1600" i="1" dirty="0">
                <a:solidFill>
                  <a:srgbClr val="00FFCC"/>
                </a:solidFill>
              </a:rPr>
              <a:t>1</a:t>
            </a:r>
            <a:r>
              <a:rPr lang="ko-KR" altLang="en-US" sz="1600" i="1" dirty="0">
                <a:solidFill>
                  <a:srgbClr val="00FFCC"/>
                </a:solidFill>
              </a:rPr>
              <a:t>위 교수진들의 압도적인 </a:t>
            </a:r>
            <a:r>
              <a:rPr lang="ko-KR" altLang="en-US" sz="1600" i="1" dirty="0" err="1">
                <a:solidFill>
                  <a:srgbClr val="00FFCC"/>
                </a:solidFill>
              </a:rPr>
              <a:t>강의력과</a:t>
            </a:r>
            <a:r>
              <a:rPr lang="ko-KR" altLang="en-US" sz="1600" i="1" dirty="0">
                <a:solidFill>
                  <a:srgbClr val="00FFCC"/>
                </a:solidFill>
              </a:rPr>
              <a:t> 특별한 컨텐츠를 경험한 수많은 합격생으로 충분히 검증되었습니다</a:t>
            </a:r>
            <a:r>
              <a:rPr lang="en-US" altLang="ko-KR" sz="1600" i="1" dirty="0">
                <a:solidFill>
                  <a:schemeClr val="bg1"/>
                </a:solidFill>
              </a:rPr>
              <a:t>.</a:t>
            </a:r>
            <a:r>
              <a:rPr lang="ko-KR" altLang="en-US" sz="1600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3BA5A-046B-4F23-BB64-0A34B85BB7B5}"/>
              </a:ext>
            </a:extLst>
          </p:cNvPr>
          <p:cNvSpPr txBox="1"/>
          <p:nvPr/>
        </p:nvSpPr>
        <p:spPr>
          <a:xfrm>
            <a:off x="2548302" y="1933693"/>
            <a:ext cx="6682155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</a:t>
            </a:r>
            <a:r>
              <a:rPr lang="ko-KR" altLang="en-US" sz="1600" dirty="0"/>
              <a:t>신광은 교수님은 경찰 수험생들 가르치시는 강사 중에 압도적으로 </a:t>
            </a:r>
            <a:r>
              <a:rPr lang="en-US" altLang="ko-KR" sz="1600" dirty="0"/>
              <a:t>1</a:t>
            </a:r>
            <a:r>
              <a:rPr lang="ko-KR" altLang="en-US" sz="1600" dirty="0"/>
              <a:t>등</a:t>
            </a:r>
            <a:r>
              <a:rPr lang="en-US" altLang="ko-KR" sz="1600" dirty="0"/>
              <a:t>”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A8332-6128-485C-A7E1-6530D882F2DB}"/>
              </a:ext>
            </a:extLst>
          </p:cNvPr>
          <p:cNvSpPr txBox="1"/>
          <p:nvPr/>
        </p:nvSpPr>
        <p:spPr>
          <a:xfrm>
            <a:off x="290145" y="3484114"/>
            <a:ext cx="466871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1" dirty="0"/>
              <a:t>“</a:t>
            </a:r>
            <a:r>
              <a:rPr lang="ko-KR" altLang="en-US" sz="1600" i="1" dirty="0"/>
              <a:t>신광은 교수님으로 갈아탄 게 신의 한 수 였다</a:t>
            </a:r>
            <a:r>
              <a:rPr lang="en-US" altLang="ko-KR" sz="1600" i="1" dirty="0"/>
              <a:t>＂</a:t>
            </a:r>
            <a:endParaRPr lang="ko-KR" altLang="en-US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2F93F-515E-467C-953D-881C5309B859}"/>
              </a:ext>
            </a:extLst>
          </p:cNvPr>
          <p:cNvSpPr txBox="1"/>
          <p:nvPr/>
        </p:nvSpPr>
        <p:spPr>
          <a:xfrm>
            <a:off x="3786552" y="2774911"/>
            <a:ext cx="420565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“</a:t>
            </a:r>
            <a:r>
              <a:rPr lang="ko-KR" altLang="en-US" sz="1600" dirty="0"/>
              <a:t>말이 필요 없는 경찰학 </a:t>
            </a:r>
            <a:r>
              <a:rPr lang="en-US" altLang="ko-KR" sz="1600" dirty="0"/>
              <a:t>1</a:t>
            </a:r>
            <a:r>
              <a:rPr lang="ko-KR" altLang="en-US" sz="1600" dirty="0"/>
              <a:t>타 강사 장정훈</a:t>
            </a:r>
            <a:r>
              <a:rPr lang="en-US" altLang="ko-KR" sz="1600" dirty="0"/>
              <a:t>＂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4092-D6D0-415D-B383-6C537BF4D9DE}"/>
              </a:ext>
            </a:extLst>
          </p:cNvPr>
          <p:cNvSpPr txBox="1"/>
          <p:nvPr/>
        </p:nvSpPr>
        <p:spPr>
          <a:xfrm>
            <a:off x="3165231" y="4062448"/>
            <a:ext cx="888902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i="1" dirty="0"/>
              <a:t>“</a:t>
            </a:r>
            <a:r>
              <a:rPr lang="ko-KR" altLang="en-US" sz="1600" i="1" dirty="0"/>
              <a:t>경찰 시험의 목적을 잘 알고 계심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무지성으로 공부하는 사람들에게 장정훈 교수님 적극 추천</a:t>
            </a:r>
            <a:r>
              <a:rPr lang="en-US" altLang="ko-KR" sz="1600" i="1" dirty="0"/>
              <a:t>＂</a:t>
            </a:r>
            <a:endParaRPr lang="ko-KR" alt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5CBCC-EBE8-41D3-B16C-327E531B8470}"/>
              </a:ext>
            </a:extLst>
          </p:cNvPr>
          <p:cNvSpPr txBox="1"/>
          <p:nvPr/>
        </p:nvSpPr>
        <p:spPr>
          <a:xfrm>
            <a:off x="290145" y="5561845"/>
            <a:ext cx="566224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“</a:t>
            </a:r>
            <a:r>
              <a:rPr lang="ko-KR" altLang="en-US" sz="1600" dirty="0"/>
              <a:t>난해하기만 했던 헌법이 정리가 되는 전효진 교수님 강의</a:t>
            </a:r>
            <a:r>
              <a:rPr lang="en-US" altLang="ko-KR" sz="1600" dirty="0"/>
              <a:t>＂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8CC49-161B-44F8-AF88-F4BE737073D0}"/>
              </a:ext>
            </a:extLst>
          </p:cNvPr>
          <p:cNvSpPr txBox="1"/>
          <p:nvPr/>
        </p:nvSpPr>
        <p:spPr>
          <a:xfrm>
            <a:off x="4185137" y="4783440"/>
            <a:ext cx="819443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“</a:t>
            </a:r>
            <a:r>
              <a:rPr lang="ko-KR" altLang="en-US" sz="1600" dirty="0"/>
              <a:t>딱 핵심만 잘 정리하고 보충문제가 많아서 좋음 그리고 문태환 교수님 강의 개 웃김</a:t>
            </a:r>
            <a:r>
              <a:rPr lang="en-US" altLang="ko-KR" sz="1600" dirty="0"/>
              <a:t>＂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86950-808C-494C-A705-2EFE920A9B9B}"/>
              </a:ext>
            </a:extLst>
          </p:cNvPr>
          <p:cNvSpPr txBox="1"/>
          <p:nvPr/>
        </p:nvSpPr>
        <p:spPr>
          <a:xfrm>
            <a:off x="4769826" y="6334816"/>
            <a:ext cx="283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수험생 수강후기 발췌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-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98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71A82-6AB7-44CA-925E-6E1D2C0790D5}"/>
              </a:ext>
            </a:extLst>
          </p:cNvPr>
          <p:cNvSpPr txBox="1"/>
          <p:nvPr/>
        </p:nvSpPr>
        <p:spPr>
          <a:xfrm>
            <a:off x="0" y="76200"/>
            <a:ext cx="1218320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 특별한 컨텐츠의 시작</a:t>
            </a:r>
            <a:r>
              <a:rPr lang="en-US" altLang="ko-KR" sz="3600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합격 프로젝트 시즌</a:t>
            </a:r>
            <a:r>
              <a:rPr lang="en-US" altLang="ko-KR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 “</a:t>
            </a:r>
            <a:r>
              <a:rPr lang="ko-KR" altLang="en-US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미래인재 </a:t>
            </a:r>
            <a:r>
              <a:rPr lang="en-US" altLang="ko-KR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1. 1. 2 </a:t>
            </a:r>
            <a:r>
              <a:rPr lang="ko-KR" altLang="en-US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릴레이 무료특강</a:t>
            </a:r>
            <a:r>
              <a:rPr lang="en-US" altLang="ko-KR" sz="3600" b="1" i="1" u="sng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 </a:t>
            </a:r>
          </a:p>
          <a:p>
            <a:pPr algn="ctr"/>
            <a:r>
              <a:rPr lang="en-US" altLang="ko-KR" sz="4400" b="1" i="1" dirty="0">
                <a:solidFill>
                  <a:srgbClr val="7030A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“3 in 1” </a:t>
            </a:r>
            <a:r>
              <a:rPr lang="ko-KR" altLang="en-US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</a:t>
            </a:r>
            <a:r>
              <a:rPr lang="en-US" altLang="ko-KR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여러분의 의견을 </a:t>
            </a:r>
            <a:r>
              <a:rPr lang="en-US" altLang="ko-KR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100% </a:t>
            </a:r>
            <a:r>
              <a:rPr lang="ko-KR" altLang="en-US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반영하여 철저히 준비했습니다</a:t>
            </a:r>
            <a:r>
              <a:rPr lang="en-US" altLang="ko-KR" sz="2400" b="1" i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A9D923F4-0666-469D-98D7-B266D02F58C1}"/>
              </a:ext>
            </a:extLst>
          </p:cNvPr>
          <p:cNvSpPr/>
          <p:nvPr/>
        </p:nvSpPr>
        <p:spPr>
          <a:xfrm>
            <a:off x="437418" y="2708028"/>
            <a:ext cx="3305908" cy="3472966"/>
          </a:xfrm>
          <a:prstGeom prst="foldedCorner">
            <a:avLst/>
          </a:prstGeom>
          <a:solidFill>
            <a:srgbClr val="0066FF"/>
          </a:solidFill>
          <a:ln>
            <a:solidFill>
              <a:srgbClr val="00FFC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FFCC"/>
                </a:solidFill>
              </a:rPr>
              <a:t>Killing Point &amp; </a:t>
            </a:r>
            <a:r>
              <a:rPr lang="ko-KR" altLang="en-US" b="1" dirty="0">
                <a:solidFill>
                  <a:srgbClr val="00FFCC"/>
                </a:solidFill>
              </a:rPr>
              <a:t>약점보완</a:t>
            </a:r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1200" i="1" u="sng" dirty="0">
                <a:solidFill>
                  <a:srgbClr val="FFFF00"/>
                </a:solidFill>
              </a:rPr>
              <a:t>수험생 의견 </a:t>
            </a:r>
            <a:r>
              <a:rPr lang="en-US" altLang="ko-KR" sz="1200" i="1" u="sng" dirty="0">
                <a:solidFill>
                  <a:srgbClr val="FFFF00"/>
                </a:solidFill>
              </a:rPr>
              <a:t>100% </a:t>
            </a:r>
            <a:r>
              <a:rPr lang="ko-KR" altLang="en-US" sz="1200" i="1" u="sng" dirty="0">
                <a:solidFill>
                  <a:srgbClr val="FFFF00"/>
                </a:solidFill>
              </a:rPr>
              <a:t>반영</a:t>
            </a:r>
            <a:endParaRPr lang="en-US" altLang="ko-KR" sz="1200" i="1" u="sng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문제풀이 전 반드시 점검해야 하는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Killing Point / </a:t>
            </a:r>
            <a:r>
              <a:rPr lang="ko-KR" altLang="en-US" sz="1200" dirty="0"/>
              <a:t>약점</a:t>
            </a:r>
            <a:r>
              <a:rPr lang="en-US" altLang="ko-KR" sz="1200" dirty="0"/>
              <a:t>Part</a:t>
            </a:r>
            <a:r>
              <a:rPr lang="ko-KR" altLang="en-US" sz="1200" dirty="0"/>
              <a:t> 완벽한 정리</a:t>
            </a:r>
            <a:endParaRPr lang="en-US" altLang="ko-KR" sz="1200" dirty="0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F19DD1EE-7D4E-421C-BDB2-D2A52670894D}"/>
              </a:ext>
            </a:extLst>
          </p:cNvPr>
          <p:cNvSpPr/>
          <p:nvPr/>
        </p:nvSpPr>
        <p:spPr>
          <a:xfrm>
            <a:off x="8444280" y="2708028"/>
            <a:ext cx="3305908" cy="3472966"/>
          </a:xfrm>
          <a:prstGeom prst="foldedCorner">
            <a:avLst/>
          </a:prstGeom>
          <a:ln>
            <a:solidFill>
              <a:srgbClr val="00FFC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r>
              <a:rPr lang="ko-KR" altLang="en-US" b="1" dirty="0">
                <a:solidFill>
                  <a:srgbClr val="00FFCC"/>
                </a:solidFill>
              </a:rPr>
              <a:t>최신판례 </a:t>
            </a:r>
            <a:r>
              <a:rPr lang="en-US" altLang="ko-KR" b="1" dirty="0">
                <a:solidFill>
                  <a:srgbClr val="00FFCC"/>
                </a:solidFill>
              </a:rPr>
              <a:t>&amp; </a:t>
            </a:r>
            <a:r>
              <a:rPr lang="ko-KR" altLang="en-US" b="1" dirty="0">
                <a:solidFill>
                  <a:srgbClr val="00FFCC"/>
                </a:solidFill>
              </a:rPr>
              <a:t>판례의 문제화</a:t>
            </a:r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b="1" dirty="0">
              <a:solidFill>
                <a:srgbClr val="00FF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u="sng" dirty="0">
                <a:solidFill>
                  <a:srgbClr val="FFFF00"/>
                </a:solidFill>
                <a:latin typeface="+mn-ea"/>
              </a:rPr>
              <a:t>수험생 강력 요청</a:t>
            </a:r>
            <a:r>
              <a:rPr lang="en-US" altLang="ko-KR" sz="1200" i="1" u="sng" dirty="0">
                <a:solidFill>
                  <a:srgbClr val="FFFF00"/>
                </a:solidFill>
                <a:latin typeface="+mn-ea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최신판례 완벽정리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최신판례를 활용하여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교수님이 직접 출제한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고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퀄리티 문항 훈련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b="1" dirty="0">
              <a:solidFill>
                <a:srgbClr val="00FFCC"/>
              </a:solidFill>
            </a:endParaRP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72961DB7-D156-4A7E-990A-B479CB9C1D2D}"/>
              </a:ext>
            </a:extLst>
          </p:cNvPr>
          <p:cNvSpPr/>
          <p:nvPr/>
        </p:nvSpPr>
        <p:spPr>
          <a:xfrm>
            <a:off x="4440849" y="2708028"/>
            <a:ext cx="3305908" cy="3472966"/>
          </a:xfrm>
          <a:prstGeom prst="foldedCorner">
            <a:avLst/>
          </a:prstGeom>
          <a:solidFill>
            <a:srgbClr val="00B050"/>
          </a:solidFill>
          <a:ln>
            <a:solidFill>
              <a:srgbClr val="00FFC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FFCC"/>
                </a:solidFill>
              </a:rPr>
              <a:t>출제 예상 </a:t>
            </a:r>
            <a:r>
              <a:rPr lang="en-US" altLang="ko-KR" b="1" dirty="0">
                <a:solidFill>
                  <a:srgbClr val="00FFCC"/>
                </a:solidFill>
              </a:rPr>
              <a:t>Code </a:t>
            </a:r>
            <a:r>
              <a:rPr lang="ko-KR" altLang="en-US" b="1" dirty="0">
                <a:solidFill>
                  <a:srgbClr val="00FFCC"/>
                </a:solidFill>
              </a:rPr>
              <a:t>분석</a:t>
            </a:r>
            <a:endParaRPr lang="en-US" altLang="ko-KR" b="1" dirty="0">
              <a:solidFill>
                <a:srgbClr val="00FFCC"/>
              </a:solidFill>
            </a:endParaRPr>
          </a:p>
          <a:p>
            <a:pPr algn="ctr"/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sz="1200" i="1" u="sng" dirty="0">
                <a:solidFill>
                  <a:srgbClr val="FFFF00"/>
                </a:solidFill>
              </a:rPr>
              <a:t>100% </a:t>
            </a:r>
            <a:r>
              <a:rPr lang="ko-KR" altLang="en-US" sz="1200" i="1" u="sng" dirty="0">
                <a:solidFill>
                  <a:srgbClr val="FFFF00"/>
                </a:solidFill>
              </a:rPr>
              <a:t>적중 목표 출제 예상 </a:t>
            </a:r>
            <a:r>
              <a:rPr lang="en-US" altLang="ko-KR" sz="1200" i="1" u="sng" dirty="0">
                <a:solidFill>
                  <a:srgbClr val="FFFF00"/>
                </a:solidFill>
              </a:rPr>
              <a:t>Code </a:t>
            </a:r>
            <a:r>
              <a:rPr lang="ko-KR" altLang="en-US" sz="1200" i="1" u="sng" dirty="0">
                <a:solidFill>
                  <a:srgbClr val="FFFF00"/>
                </a:solidFill>
              </a:rPr>
              <a:t>분석</a:t>
            </a:r>
            <a:endParaRPr lang="en-US" altLang="ko-KR" sz="1200" i="1" u="sng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문제풀이 실전력을 극대화 해 줄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출제 예상 </a:t>
            </a:r>
            <a:r>
              <a:rPr lang="en-US" altLang="ko-KR" sz="1200" dirty="0"/>
              <a:t>Code </a:t>
            </a:r>
            <a:r>
              <a:rPr lang="ko-KR" altLang="en-US" sz="1200" dirty="0"/>
              <a:t>스피드한 분석</a:t>
            </a:r>
            <a:r>
              <a:rPr lang="en-US" altLang="ko-KR" sz="1200" dirty="0"/>
              <a:t>/</a:t>
            </a:r>
            <a:r>
              <a:rPr lang="ko-KR" altLang="en-US" sz="1200" dirty="0"/>
              <a:t>정리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0782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7745-900A-4587-8889-8BD956EF5698}"/>
              </a:ext>
            </a:extLst>
          </p:cNvPr>
          <p:cNvSpPr txBox="1"/>
          <p:nvPr/>
        </p:nvSpPr>
        <p:spPr>
          <a:xfrm>
            <a:off x="1" y="0"/>
            <a:ext cx="12192000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7030A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“3 in 1” </a:t>
            </a: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 철저히 준비된 미래인재 </a:t>
            </a: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타 </a:t>
            </a:r>
            <a:r>
              <a:rPr lang="ko-KR" altLang="en-US" sz="24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쌤들의</a:t>
            </a:r>
            <a:endParaRPr lang="en-US" altLang="ko-KR" sz="24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“1.1.2 </a:t>
            </a:r>
            <a:r>
              <a:rPr lang="ko-KR" altLang="en-US" sz="32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릴레이 무료특강</a:t>
            </a:r>
            <a:r>
              <a:rPr lang="en-US" altLang="ko-KR" sz="32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32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고민할 필요없이 빠른 클릭이 필요할 때입니다</a:t>
            </a:r>
            <a:r>
              <a:rPr lang="en-US" altLang="ko-KR" sz="24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8D4BAB-EE60-4F65-9181-17BE42034D6A}"/>
              </a:ext>
            </a:extLst>
          </p:cNvPr>
          <p:cNvGrpSpPr/>
          <p:nvPr/>
        </p:nvGrpSpPr>
        <p:grpSpPr>
          <a:xfrm>
            <a:off x="378849" y="2503617"/>
            <a:ext cx="11508095" cy="3873532"/>
            <a:chOff x="307731" y="2690446"/>
            <a:chExt cx="13806852" cy="36910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F407DB-4505-431A-A80D-7DA0572256ED}"/>
                </a:ext>
              </a:extLst>
            </p:cNvPr>
            <p:cNvSpPr/>
            <p:nvPr/>
          </p:nvSpPr>
          <p:spPr>
            <a:xfrm>
              <a:off x="307731" y="2690446"/>
              <a:ext cx="2189284" cy="3640016"/>
            </a:xfrm>
            <a:prstGeom prst="rect">
              <a:avLst/>
            </a:prstGeom>
            <a:solidFill>
              <a:srgbClr val="00FFCC"/>
            </a:solidFill>
            <a:ln>
              <a:solidFill>
                <a:srgbClr val="00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E5D668-782B-4F5D-AA43-1CA1826FA3F7}"/>
                </a:ext>
              </a:extLst>
            </p:cNvPr>
            <p:cNvSpPr/>
            <p:nvPr/>
          </p:nvSpPr>
          <p:spPr>
            <a:xfrm>
              <a:off x="3982964" y="2714687"/>
              <a:ext cx="2189285" cy="3640016"/>
            </a:xfrm>
            <a:prstGeom prst="rect">
              <a:avLst/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C7A71C-84B5-42F7-ADE4-7C97EEF73EBB}"/>
                </a:ext>
              </a:extLst>
            </p:cNvPr>
            <p:cNvSpPr/>
            <p:nvPr/>
          </p:nvSpPr>
          <p:spPr>
            <a:xfrm>
              <a:off x="7968469" y="2741457"/>
              <a:ext cx="2189285" cy="3640016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FE78E1-F3D6-4E80-9680-4093677D2369}"/>
                </a:ext>
              </a:extLst>
            </p:cNvPr>
            <p:cNvSpPr/>
            <p:nvPr/>
          </p:nvSpPr>
          <p:spPr>
            <a:xfrm>
              <a:off x="11925299" y="2690446"/>
              <a:ext cx="2189284" cy="3640016"/>
            </a:xfrm>
            <a:prstGeom prst="rect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100BB123-F2B5-4AB2-A2AA-2D7D9A26C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077" y="4457698"/>
            <a:ext cx="1105794" cy="2171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B522CD-1854-40FE-B607-5413B38ED6C9}"/>
              </a:ext>
            </a:extLst>
          </p:cNvPr>
          <p:cNvSpPr txBox="1"/>
          <p:nvPr/>
        </p:nvSpPr>
        <p:spPr>
          <a:xfrm>
            <a:off x="341952" y="2507644"/>
            <a:ext cx="1941765" cy="2135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/>
              <a:t>12/16</a:t>
            </a:r>
            <a:r>
              <a:rPr lang="ko-KR" altLang="en-US" sz="1600" b="1" i="1" dirty="0"/>
              <a:t>일 </a:t>
            </a:r>
            <a:r>
              <a:rPr lang="en-US" altLang="ko-KR" sz="1600" b="1" i="1" dirty="0"/>
              <a:t>(</a:t>
            </a:r>
            <a:r>
              <a:rPr lang="ko-KR" altLang="en-US" sz="1600" b="1" i="1" dirty="0"/>
              <a:t>토</a:t>
            </a:r>
            <a:r>
              <a:rPr lang="en-US" altLang="ko-KR" sz="1600" b="1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/>
              <a:t>14:00~16:00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dirty="0"/>
              <a:t>경찰학 장정훈</a:t>
            </a:r>
            <a:endParaRPr lang="en-US" altLang="ko-KR" sz="1600" b="1" i="1" dirty="0"/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행정심판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행정소송 핵심 집약</a:t>
            </a:r>
          </a:p>
        </p:txBody>
      </p:sp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A0707D48-106A-4178-B6EC-B1153A969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8612" y="4439509"/>
            <a:ext cx="1105794" cy="2171700"/>
          </a:xfrm>
          <a:prstGeom prst="rect">
            <a:avLst/>
          </a:prstGeom>
        </p:spPr>
      </p:pic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D2FF57AF-29F9-455F-90D7-A42196055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119" y="4457698"/>
            <a:ext cx="1105794" cy="2171700"/>
          </a:xfrm>
          <a:prstGeom prst="rect">
            <a:avLst/>
          </a:prstGeom>
        </p:spPr>
      </p:pic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47043CEA-0DBA-4B14-AF14-98B5008D9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4254" y="4457698"/>
            <a:ext cx="1105794" cy="217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5B55DC-788E-42C7-8E2E-99C8DC81AE01}"/>
              </a:ext>
            </a:extLst>
          </p:cNvPr>
          <p:cNvSpPr txBox="1"/>
          <p:nvPr/>
        </p:nvSpPr>
        <p:spPr>
          <a:xfrm>
            <a:off x="3416989" y="2534135"/>
            <a:ext cx="1818919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/>
              <a:t>12/30</a:t>
            </a:r>
            <a:r>
              <a:rPr lang="ko-KR" altLang="en-US" sz="1600" b="1" i="1" dirty="0"/>
              <a:t>일 </a:t>
            </a:r>
            <a:r>
              <a:rPr lang="en-US" altLang="ko-KR" sz="1600" b="1" i="1" dirty="0"/>
              <a:t>(</a:t>
            </a:r>
            <a:r>
              <a:rPr lang="ko-KR" altLang="en-US" sz="1600" b="1" i="1" dirty="0"/>
              <a:t>토</a:t>
            </a:r>
            <a:r>
              <a:rPr lang="en-US" altLang="ko-KR" sz="1600" b="1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/>
              <a:t>09:00~11:00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dirty="0"/>
              <a:t>헌법 전효진</a:t>
            </a:r>
            <a:endParaRPr lang="en-US" altLang="ko-KR" sz="1600" b="1" i="1" dirty="0"/>
          </a:p>
          <a:p>
            <a:pPr>
              <a:lnSpc>
                <a:spcPct val="150000"/>
              </a:lnSpc>
            </a:pPr>
            <a:endParaRPr lang="en-US" altLang="ko-KR" sz="800" b="1" i="1" dirty="0"/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23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년 </a:t>
            </a:r>
            <a:endParaRPr lang="en-US" altLang="ko-KR" sz="1600" b="1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하반기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최신판례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BDBC8-9E51-41E6-8945-B7E1C766D0A2}"/>
              </a:ext>
            </a:extLst>
          </p:cNvPr>
          <p:cNvSpPr txBox="1"/>
          <p:nvPr/>
        </p:nvSpPr>
        <p:spPr>
          <a:xfrm>
            <a:off x="6779969" y="2571214"/>
            <a:ext cx="1801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/>
              <a:t>12/30</a:t>
            </a:r>
            <a:r>
              <a:rPr lang="ko-KR" altLang="en-US" sz="1600" b="1" i="1" dirty="0"/>
              <a:t>일 </a:t>
            </a:r>
            <a:r>
              <a:rPr lang="en-US" altLang="ko-KR" sz="1600" b="1" i="1" dirty="0"/>
              <a:t>(</a:t>
            </a:r>
            <a:r>
              <a:rPr lang="ko-KR" altLang="en-US" sz="1600" b="1" i="1" dirty="0"/>
              <a:t>토</a:t>
            </a:r>
            <a:r>
              <a:rPr lang="en-US" altLang="ko-KR" sz="1600" b="1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/>
              <a:t>14:00~16:00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dirty="0"/>
              <a:t>헌법 문태환</a:t>
            </a:r>
            <a:endParaRPr lang="en-US" altLang="ko-KR" sz="1600" b="1" i="1" dirty="0"/>
          </a:p>
          <a:p>
            <a:pPr>
              <a:lnSpc>
                <a:spcPct val="150000"/>
              </a:lnSpc>
            </a:pPr>
            <a:endParaRPr lang="en-US" altLang="ko-KR" sz="1200" b="1" i="1" dirty="0"/>
          </a:p>
          <a:p>
            <a:pPr algn="ctr" latinLnBrk="1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경찰 관련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헌법 재판소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  <a:p>
            <a:pPr algn="ctr" latinLnBrk="1"/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헌법소원심판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/</a:t>
            </a:r>
          </a:p>
          <a:p>
            <a:pPr algn="ctr" latinLnBrk="1"/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한정위헌결정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특강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74512-8275-48E5-B7D4-C1A9A3BB9E8D}"/>
              </a:ext>
            </a:extLst>
          </p:cNvPr>
          <p:cNvSpPr txBox="1"/>
          <p:nvPr/>
        </p:nvSpPr>
        <p:spPr>
          <a:xfrm>
            <a:off x="10036989" y="2501667"/>
            <a:ext cx="1801329" cy="1913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/>
              <a:t>24</a:t>
            </a:r>
            <a:r>
              <a:rPr lang="ko-KR" altLang="en-US" sz="1600" b="1" i="1" dirty="0"/>
              <a:t>년 </a:t>
            </a:r>
            <a:r>
              <a:rPr lang="en-US" altLang="ko-KR" sz="1600" b="1" i="1" dirty="0"/>
              <a:t>1</a:t>
            </a:r>
            <a:r>
              <a:rPr lang="ko-KR" altLang="en-US" sz="1600" b="1" i="1" dirty="0"/>
              <a:t>월 </a:t>
            </a:r>
            <a:r>
              <a:rPr lang="en-US" altLang="ko-KR" sz="1600" b="1" i="1" dirty="0"/>
              <a:t>6</a:t>
            </a:r>
            <a:r>
              <a:rPr lang="ko-KR" altLang="en-US" sz="1600" b="1" i="1" dirty="0"/>
              <a:t>일 </a:t>
            </a:r>
            <a:r>
              <a:rPr lang="en-US" altLang="ko-KR" sz="1600" b="1" i="1" dirty="0"/>
              <a:t>(</a:t>
            </a:r>
            <a:r>
              <a:rPr lang="ko-KR" altLang="en-US" sz="1600" b="1" i="1" dirty="0"/>
              <a:t>토</a:t>
            </a:r>
            <a:r>
              <a:rPr lang="en-US" altLang="ko-KR" sz="1600" b="1" i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/>
              <a:t>14:00~16:00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dirty="0"/>
              <a:t>형사법 신광은</a:t>
            </a:r>
            <a:endParaRPr lang="en-US" altLang="ko-KR" sz="1600" b="1" i="1" dirty="0"/>
          </a:p>
          <a:p>
            <a:pPr>
              <a:lnSpc>
                <a:spcPct val="150000"/>
              </a:lnSpc>
            </a:pPr>
            <a:endParaRPr lang="en-US" altLang="ko-KR" sz="700" b="1" i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700" b="1" i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최신판례 </a:t>
            </a:r>
            <a:r>
              <a:rPr lang="en-US" altLang="ko-KR" sz="2000" b="1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O.X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4248EC23-4C92-4677-A84B-619A70D94B2F}"/>
              </a:ext>
            </a:extLst>
          </p:cNvPr>
          <p:cNvSpPr/>
          <p:nvPr/>
        </p:nvSpPr>
        <p:spPr>
          <a:xfrm rot="5400000">
            <a:off x="1886190" y="4309811"/>
            <a:ext cx="1272848" cy="29577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D000DBA4-E3BC-4B26-8B2B-F39763D6EF17}"/>
              </a:ext>
            </a:extLst>
          </p:cNvPr>
          <p:cNvSpPr/>
          <p:nvPr/>
        </p:nvSpPr>
        <p:spPr>
          <a:xfrm rot="5400000">
            <a:off x="5333387" y="4319262"/>
            <a:ext cx="1272848" cy="29577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659DAEA-A230-4D52-93CA-A0F09C389A07}"/>
              </a:ext>
            </a:extLst>
          </p:cNvPr>
          <p:cNvSpPr/>
          <p:nvPr/>
        </p:nvSpPr>
        <p:spPr>
          <a:xfrm rot="5400000">
            <a:off x="8733573" y="4237720"/>
            <a:ext cx="1272848" cy="29577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A20D8D-5843-4D7C-9812-B1F5CD59DF39}"/>
              </a:ext>
            </a:extLst>
          </p:cNvPr>
          <p:cNvSpPr/>
          <p:nvPr/>
        </p:nvSpPr>
        <p:spPr>
          <a:xfrm>
            <a:off x="295775" y="1784833"/>
            <a:ext cx="11542543" cy="6101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112 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릴레이 무료특강은 신청 후 오프라인 특강 참석 시 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무료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수강 가능하며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온라인 강좌의 경우 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유료 판매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및 미래패스 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  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수험생은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11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히든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강좌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＂</a:t>
            </a:r>
            <a:r>
              <a:rPr lang="ko-KR" altLang="en-US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무료 서비스 됩니다</a:t>
            </a:r>
            <a:r>
              <a:rPr lang="en-US" altLang="ko-KR" sz="11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1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633FFE-D942-4701-93B4-3AAE667748A6}"/>
              </a:ext>
            </a:extLst>
          </p:cNvPr>
          <p:cNvSpPr/>
          <p:nvPr/>
        </p:nvSpPr>
        <p:spPr>
          <a:xfrm>
            <a:off x="4699160" y="1606550"/>
            <a:ext cx="2406874" cy="2640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i="1" dirty="0">
                <a:solidFill>
                  <a:srgbClr val="FFFF00"/>
                </a:solidFill>
              </a:rPr>
              <a:t>★ 필 독 ★</a:t>
            </a: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2A75C3EC-C27E-4178-A76F-80D4277ADC2A}"/>
              </a:ext>
            </a:extLst>
          </p:cNvPr>
          <p:cNvSpPr/>
          <p:nvPr/>
        </p:nvSpPr>
        <p:spPr>
          <a:xfrm rot="1204057">
            <a:off x="1138739" y="5454212"/>
            <a:ext cx="618011" cy="881585"/>
          </a:xfrm>
          <a:prstGeom prst="cube">
            <a:avLst>
              <a:gd name="adj" fmla="val 5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/>
              <a:t>장정훈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/>
              <a:t>경찰학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 err="1"/>
              <a:t>진도별</a:t>
            </a:r>
            <a:r>
              <a:rPr lang="ko-KR" altLang="en-US" sz="600" dirty="0"/>
              <a:t> 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/>
              <a:t>문제풀이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5ED4AE-C54D-4FB4-949F-EA0818414D79}"/>
              </a:ext>
            </a:extLst>
          </p:cNvPr>
          <p:cNvGrpSpPr/>
          <p:nvPr/>
        </p:nvGrpSpPr>
        <p:grpSpPr>
          <a:xfrm>
            <a:off x="-30543" y="5237588"/>
            <a:ext cx="1496392" cy="1057146"/>
            <a:chOff x="1784214" y="5568884"/>
            <a:chExt cx="1496392" cy="1057146"/>
          </a:xfrm>
        </p:grpSpPr>
        <p:sp>
          <p:nvSpPr>
            <p:cNvPr id="31" name="별: 꼭짓점 10개 30">
              <a:extLst>
                <a:ext uri="{FF2B5EF4-FFF2-40B4-BE49-F238E27FC236}">
                  <a16:creationId xmlns:a16="http://schemas.microsoft.com/office/drawing/2014/main" id="{23F7A0B4-F8B5-4BD8-9F7A-FE234B157A62}"/>
                </a:ext>
              </a:extLst>
            </p:cNvPr>
            <p:cNvSpPr/>
            <p:nvPr/>
          </p:nvSpPr>
          <p:spPr>
            <a:xfrm>
              <a:off x="2113886" y="5568884"/>
              <a:ext cx="824592" cy="1057146"/>
            </a:xfrm>
            <a:prstGeom prst="star10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197056-94E3-4589-A836-B24E0ED76F0E}"/>
                </a:ext>
              </a:extLst>
            </p:cNvPr>
            <p:cNvSpPr txBox="1"/>
            <p:nvPr/>
          </p:nvSpPr>
          <p:spPr>
            <a:xfrm>
              <a:off x="1784214" y="5689020"/>
              <a:ext cx="149639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Event</a:t>
              </a: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특강 참석자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추첨을 통해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문풀교재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50</a:t>
              </a:r>
              <a:r>
                <a:rPr lang="ko-KR" altLang="en-US" sz="900" dirty="0">
                  <a:solidFill>
                    <a:schemeClr val="bg1"/>
                  </a:solidFill>
                </a:rPr>
                <a:t>권 증정</a:t>
              </a:r>
            </a:p>
          </p:txBody>
        </p:sp>
      </p:grp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37261BC1-432D-404B-AA3F-DB4B877EFD05}"/>
              </a:ext>
            </a:extLst>
          </p:cNvPr>
          <p:cNvSpPr/>
          <p:nvPr/>
        </p:nvSpPr>
        <p:spPr>
          <a:xfrm rot="1204057">
            <a:off x="10754326" y="5526548"/>
            <a:ext cx="618011" cy="881585"/>
          </a:xfrm>
          <a:prstGeom prst="cube">
            <a:avLst>
              <a:gd name="adj" fmla="val 5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/>
              <a:t>신광은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/>
              <a:t>형사법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 err="1"/>
              <a:t>진도별</a:t>
            </a:r>
            <a:r>
              <a:rPr lang="ko-KR" altLang="en-US" sz="600" dirty="0"/>
              <a:t> </a:t>
            </a:r>
            <a:endParaRPr lang="en-US" altLang="ko-KR" sz="600" dirty="0"/>
          </a:p>
          <a:p>
            <a:pPr algn="ctr">
              <a:lnSpc>
                <a:spcPct val="150000"/>
              </a:lnSpc>
            </a:pPr>
            <a:r>
              <a:rPr lang="ko-KR" altLang="en-US" sz="600" dirty="0"/>
              <a:t>문제풀이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D185EF-24F6-4007-9E69-8C87CEF65DCB}"/>
              </a:ext>
            </a:extLst>
          </p:cNvPr>
          <p:cNvGrpSpPr/>
          <p:nvPr/>
        </p:nvGrpSpPr>
        <p:grpSpPr>
          <a:xfrm>
            <a:off x="9585044" y="5309924"/>
            <a:ext cx="1496392" cy="1057146"/>
            <a:chOff x="1784214" y="5568884"/>
            <a:chExt cx="1496392" cy="1057146"/>
          </a:xfrm>
        </p:grpSpPr>
        <p:sp>
          <p:nvSpPr>
            <p:cNvPr id="36" name="별: 꼭짓점 10개 35">
              <a:extLst>
                <a:ext uri="{FF2B5EF4-FFF2-40B4-BE49-F238E27FC236}">
                  <a16:creationId xmlns:a16="http://schemas.microsoft.com/office/drawing/2014/main" id="{A4544928-0CEC-4BAC-8935-F06ED9999AC0}"/>
                </a:ext>
              </a:extLst>
            </p:cNvPr>
            <p:cNvSpPr/>
            <p:nvPr/>
          </p:nvSpPr>
          <p:spPr>
            <a:xfrm>
              <a:off x="2113886" y="5568884"/>
              <a:ext cx="824592" cy="1057146"/>
            </a:xfrm>
            <a:prstGeom prst="star10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4A64A4-787F-4D3E-BB02-D69FD1B91C27}"/>
                </a:ext>
              </a:extLst>
            </p:cNvPr>
            <p:cNvSpPr txBox="1"/>
            <p:nvPr/>
          </p:nvSpPr>
          <p:spPr>
            <a:xfrm>
              <a:off x="1784214" y="5689020"/>
              <a:ext cx="149639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Event</a:t>
              </a: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특강 참석자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추첨을 통해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문풀교재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50</a:t>
              </a:r>
              <a:r>
                <a:rPr lang="ko-KR" altLang="en-US" sz="900" dirty="0">
                  <a:solidFill>
                    <a:schemeClr val="bg1"/>
                  </a:solidFill>
                </a:rPr>
                <a:t>권 증정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BD2DD4-8083-44BE-A730-E493959806F7}"/>
              </a:ext>
            </a:extLst>
          </p:cNvPr>
          <p:cNvSpPr/>
          <p:nvPr/>
        </p:nvSpPr>
        <p:spPr>
          <a:xfrm>
            <a:off x="337006" y="6367070"/>
            <a:ext cx="1813036" cy="382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오프라인 </a:t>
            </a:r>
            <a:r>
              <a:rPr lang="en-US" altLang="ko-KR" sz="1100" dirty="0"/>
              <a:t>(</a:t>
            </a:r>
            <a:r>
              <a:rPr lang="ko-KR" altLang="en-US" sz="1100" dirty="0"/>
              <a:t>노량진 학원</a:t>
            </a:r>
            <a:r>
              <a:rPr lang="en-US" altLang="ko-KR" sz="1100" dirty="0"/>
              <a:t>)</a:t>
            </a:r>
          </a:p>
          <a:p>
            <a:pPr algn="ctr"/>
            <a:r>
              <a:rPr lang="ko-KR" altLang="en-US" sz="1100" dirty="0"/>
              <a:t>무료특강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575984-555C-4BEF-B03C-9A1376628F02}"/>
              </a:ext>
            </a:extLst>
          </p:cNvPr>
          <p:cNvSpPr/>
          <p:nvPr/>
        </p:nvSpPr>
        <p:spPr>
          <a:xfrm>
            <a:off x="3416989" y="2473552"/>
            <a:ext cx="8469955" cy="425358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8025A5-3209-4299-B297-12C15377247D}"/>
              </a:ext>
            </a:extLst>
          </p:cNvPr>
          <p:cNvSpPr txBox="1"/>
          <p:nvPr/>
        </p:nvSpPr>
        <p:spPr>
          <a:xfrm>
            <a:off x="3234572" y="4349025"/>
            <a:ext cx="906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곧 오픈 됩니다</a:t>
            </a:r>
            <a:r>
              <a:rPr lang="en-US" altLang="ko-KR" sz="4800" dirty="0">
                <a:solidFill>
                  <a:schemeClr val="bg1"/>
                </a:solidFill>
              </a:rPr>
              <a:t>.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06CE09-1F45-44BC-9674-5639FED3BC50}"/>
              </a:ext>
            </a:extLst>
          </p:cNvPr>
          <p:cNvSpPr/>
          <p:nvPr/>
        </p:nvSpPr>
        <p:spPr>
          <a:xfrm>
            <a:off x="3448051" y="6377149"/>
            <a:ext cx="1813036" cy="382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오프라인 </a:t>
            </a:r>
            <a:r>
              <a:rPr lang="en-US" altLang="ko-KR" sz="1100" dirty="0"/>
              <a:t>(</a:t>
            </a:r>
            <a:r>
              <a:rPr lang="ko-KR" altLang="en-US" sz="1100" dirty="0"/>
              <a:t>노량진 학원</a:t>
            </a:r>
            <a:r>
              <a:rPr lang="en-US" altLang="ko-KR" sz="1100" dirty="0"/>
              <a:t>)</a:t>
            </a:r>
          </a:p>
          <a:p>
            <a:pPr algn="ctr"/>
            <a:r>
              <a:rPr lang="ko-KR" altLang="en-US" sz="1100" dirty="0"/>
              <a:t>무료특강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6AA2FD-9034-4390-AAF5-CDDD7E43ED0A}"/>
              </a:ext>
            </a:extLst>
          </p:cNvPr>
          <p:cNvSpPr/>
          <p:nvPr/>
        </p:nvSpPr>
        <p:spPr>
          <a:xfrm>
            <a:off x="6726359" y="6415065"/>
            <a:ext cx="1813036" cy="382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오프라인 </a:t>
            </a:r>
            <a:r>
              <a:rPr lang="en-US" altLang="ko-KR" sz="1100" dirty="0"/>
              <a:t>(</a:t>
            </a:r>
            <a:r>
              <a:rPr lang="ko-KR" altLang="en-US" sz="1100" dirty="0"/>
              <a:t>노량진 학원</a:t>
            </a:r>
            <a:r>
              <a:rPr lang="en-US" altLang="ko-KR" sz="1100" dirty="0"/>
              <a:t>)</a:t>
            </a:r>
          </a:p>
          <a:p>
            <a:pPr algn="ctr"/>
            <a:r>
              <a:rPr lang="ko-KR" altLang="en-US" sz="1100" dirty="0"/>
              <a:t>무료특강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B7C86-F78A-426A-AFDC-5FCF086045F1}"/>
              </a:ext>
            </a:extLst>
          </p:cNvPr>
          <p:cNvSpPr/>
          <p:nvPr/>
        </p:nvSpPr>
        <p:spPr>
          <a:xfrm>
            <a:off x="10073908" y="6359489"/>
            <a:ext cx="1813036" cy="382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오프라인 </a:t>
            </a:r>
            <a:r>
              <a:rPr lang="en-US" altLang="ko-KR" sz="1100" dirty="0"/>
              <a:t>(</a:t>
            </a:r>
            <a:r>
              <a:rPr lang="ko-KR" altLang="en-US" sz="1100" dirty="0"/>
              <a:t>노량진 학원</a:t>
            </a:r>
            <a:r>
              <a:rPr lang="en-US" altLang="ko-KR" sz="1100" dirty="0"/>
              <a:t>)</a:t>
            </a:r>
          </a:p>
          <a:p>
            <a:pPr algn="ctr"/>
            <a:r>
              <a:rPr lang="ko-KR" altLang="en-US" sz="1100" dirty="0"/>
              <a:t>무료특강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9960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DCACF1-B900-4FC9-95E1-E8C543FCBDF5}"/>
              </a:ext>
            </a:extLst>
          </p:cNvPr>
          <p:cNvSpPr txBox="1"/>
          <p:nvPr/>
        </p:nvSpPr>
        <p:spPr>
          <a:xfrm>
            <a:off x="0" y="-36853"/>
            <a:ext cx="12192000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지속적으로 반복 출제되고 있는 </a:t>
            </a:r>
            <a:r>
              <a:rPr lang="ko-KR" alt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경찰학 </a:t>
            </a:r>
            <a:r>
              <a:rPr lang="en-US" altLang="ko-KR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행정심판</a:t>
            </a:r>
            <a:r>
              <a:rPr lang="en-US" altLang="ko-KR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행정소송</a:t>
            </a:r>
            <a:r>
              <a:rPr lang="en-US" altLang="ko-KR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50DA0F-4391-4B1C-8390-7A85B9D91B42}"/>
              </a:ext>
            </a:extLst>
          </p:cNvPr>
          <p:cNvSpPr/>
          <p:nvPr/>
        </p:nvSpPr>
        <p:spPr>
          <a:xfrm>
            <a:off x="1292469" y="921508"/>
            <a:ext cx="4255477" cy="470557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DD914C-2C08-44B1-B799-EAFAF6983A69}"/>
              </a:ext>
            </a:extLst>
          </p:cNvPr>
          <p:cNvSpPr/>
          <p:nvPr/>
        </p:nvSpPr>
        <p:spPr>
          <a:xfrm>
            <a:off x="6573715" y="921507"/>
            <a:ext cx="4255477" cy="470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E2E8ED-2320-4DB9-9E67-6280C54C11A3}"/>
              </a:ext>
            </a:extLst>
          </p:cNvPr>
          <p:cNvSpPr/>
          <p:nvPr/>
        </p:nvSpPr>
        <p:spPr>
          <a:xfrm>
            <a:off x="1733550" y="818224"/>
            <a:ext cx="3297115" cy="474234"/>
          </a:xfrm>
          <a:prstGeom prst="round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</a:t>
            </a:r>
            <a:r>
              <a:rPr lang="ko-KR" altLang="en-US" dirty="0"/>
              <a:t>년 기출문제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6D24C9-6768-4D18-AE85-9C5BA2FD92F4}"/>
              </a:ext>
            </a:extLst>
          </p:cNvPr>
          <p:cNvSpPr/>
          <p:nvPr/>
        </p:nvSpPr>
        <p:spPr>
          <a:xfrm>
            <a:off x="7052895" y="818224"/>
            <a:ext cx="3297115" cy="439579"/>
          </a:xfrm>
          <a:prstGeom prst="round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2023</a:t>
            </a:r>
            <a:r>
              <a:rPr lang="ko-KR" altLang="en-US" dirty="0"/>
              <a:t>년 기출문제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C3E7C6-6D79-4861-8C43-D61F10B8789B}"/>
              </a:ext>
            </a:extLst>
          </p:cNvPr>
          <p:cNvSpPr/>
          <p:nvPr/>
        </p:nvSpPr>
        <p:spPr>
          <a:xfrm>
            <a:off x="1292469" y="5849595"/>
            <a:ext cx="9536723" cy="6655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srgbClr val="FFFF00"/>
                </a:solidFill>
              </a:rPr>
              <a:t>앞으로도 지속적으로 출제가 예상되는 만큼 반드시 대비해야 합니다</a:t>
            </a:r>
            <a:r>
              <a:rPr lang="en-US" altLang="ko-KR" sz="2000" b="1" i="1" dirty="0">
                <a:solidFill>
                  <a:srgbClr val="FFFF00"/>
                </a:solidFill>
              </a:rPr>
              <a:t>!</a:t>
            </a:r>
            <a:endParaRPr lang="ko-KR" altLang="en-US" sz="2000" b="1" i="1" dirty="0">
              <a:solidFill>
                <a:srgbClr val="FFFF00"/>
              </a:solidFill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DD21119-463D-41AE-A65A-C4353A60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13" y="1803055"/>
            <a:ext cx="3683390" cy="14237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6D5985E-6CE1-4348-AE22-16C93C01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42" y="3714574"/>
            <a:ext cx="3683390" cy="17102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DE6DD9-BA66-4A71-B9CF-0CF3C1E9DDB1}"/>
              </a:ext>
            </a:extLst>
          </p:cNvPr>
          <p:cNvSpPr txBox="1"/>
          <p:nvPr/>
        </p:nvSpPr>
        <p:spPr>
          <a:xfrm>
            <a:off x="1496161" y="1494688"/>
            <a:ext cx="609746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22</a:t>
            </a:r>
            <a:r>
              <a:rPr lang="ko-KR" altLang="en-US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시험 </a:t>
            </a:r>
            <a:r>
              <a:rPr lang="en-US" altLang="ko-KR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39</a:t>
            </a:r>
            <a:r>
              <a:rPr lang="ko-KR" altLang="en-US" sz="11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문제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60B967-CB01-4622-8083-FE6E1C7EE8A4}"/>
              </a:ext>
            </a:extLst>
          </p:cNvPr>
          <p:cNvSpPr txBox="1"/>
          <p:nvPr/>
        </p:nvSpPr>
        <p:spPr>
          <a:xfrm>
            <a:off x="1487369" y="3351073"/>
            <a:ext cx="609746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22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시험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24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문제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79D5E108-39E3-4559-8529-F852C879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30" y="1732717"/>
            <a:ext cx="3838728" cy="14688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C2457E-5974-438D-896C-FBE8A5484213}"/>
              </a:ext>
            </a:extLst>
          </p:cNvPr>
          <p:cNvSpPr txBox="1"/>
          <p:nvPr/>
        </p:nvSpPr>
        <p:spPr>
          <a:xfrm>
            <a:off x="6700030" y="1407307"/>
            <a:ext cx="609746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23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시험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26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문제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A3A5-D59B-4701-AA9D-ABF187468944}"/>
              </a:ext>
            </a:extLst>
          </p:cNvPr>
          <p:cNvSpPr txBox="1"/>
          <p:nvPr/>
        </p:nvSpPr>
        <p:spPr>
          <a:xfrm>
            <a:off x="6700030" y="3170815"/>
            <a:ext cx="6400800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23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시험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26,27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문제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CB27B272-5A42-4CDC-B525-3195B3057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050" y="3526979"/>
            <a:ext cx="3904806" cy="20033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42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860CF7-B483-43FD-9CA2-DDBE94C1038F}"/>
              </a:ext>
            </a:extLst>
          </p:cNvPr>
          <p:cNvSpPr/>
          <p:nvPr/>
        </p:nvSpPr>
        <p:spPr>
          <a:xfrm>
            <a:off x="3033346" y="1028700"/>
            <a:ext cx="6154616" cy="503397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3FDDF-2E13-4543-BF86-483BEEC812DA}"/>
              </a:ext>
            </a:extLst>
          </p:cNvPr>
          <p:cNvSpPr txBox="1"/>
          <p:nvPr/>
        </p:nvSpPr>
        <p:spPr>
          <a:xfrm>
            <a:off x="0" y="32242"/>
            <a:ext cx="1219200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“1.1.2 </a:t>
            </a:r>
            <a:r>
              <a:rPr lang="ko-KR" altLang="en-US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릴레이 무료특강</a:t>
            </a:r>
            <a:r>
              <a:rPr lang="en-US" altLang="ko-KR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 </a:t>
            </a:r>
            <a:r>
              <a:rPr lang="ko-KR" altLang="en-US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첫 </a:t>
            </a:r>
            <a:r>
              <a:rPr lang="en-US" altLang="ko-KR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Start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장정훈 교수님의 </a:t>
            </a:r>
            <a:r>
              <a:rPr lang="en-US" altLang="ko-KR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행정심판</a:t>
            </a:r>
            <a:r>
              <a:rPr lang="en-US" altLang="ko-KR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행정소송</a:t>
            </a:r>
            <a:r>
              <a:rPr lang="en-US" altLang="ko-KR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2000" b="1" dirty="0">
                <a:solidFill>
                  <a:srgbClr val="0066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특강으로 시작합니다</a:t>
            </a:r>
            <a:endParaRPr lang="en-US" altLang="ko-KR" sz="20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한마디로 정리하면</a:t>
            </a:r>
            <a:r>
              <a:rPr lang="en-US" altLang="ko-KR" sz="2000" b="1" i="1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b="1" i="1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정말 쉽게 이해시켜 드리겠습니다</a:t>
            </a:r>
            <a:r>
              <a:rPr lang="en-US" altLang="ko-KR" sz="2000" b="1" i="1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2000" b="1" i="1" dirty="0"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2000" b="1" i="1" dirty="0"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2C0CAC-F14C-438C-A7D7-B3CDB15B2EF5}"/>
              </a:ext>
            </a:extLst>
          </p:cNvPr>
          <p:cNvSpPr/>
          <p:nvPr/>
        </p:nvSpPr>
        <p:spPr>
          <a:xfrm>
            <a:off x="396085" y="5598365"/>
            <a:ext cx="11597054" cy="499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/>
              <a:t>경찰학 장정훈 </a:t>
            </a:r>
            <a:r>
              <a:rPr lang="en-US" altLang="ko-KR" b="1" i="1" dirty="0"/>
              <a:t>“ </a:t>
            </a:r>
            <a:r>
              <a:rPr lang="ko-KR" altLang="en-US" b="1" i="1" dirty="0"/>
              <a:t>행정심판</a:t>
            </a:r>
            <a:r>
              <a:rPr lang="en-US" altLang="ko-KR" b="1" i="1" dirty="0"/>
              <a:t>/</a:t>
            </a:r>
            <a:r>
              <a:rPr lang="ko-KR" altLang="en-US" b="1" i="1" dirty="0"/>
              <a:t>행정소송 무료특강</a:t>
            </a:r>
            <a:r>
              <a:rPr lang="en-US" altLang="ko-KR" b="1" i="1" dirty="0"/>
              <a:t>“ </a:t>
            </a:r>
            <a:r>
              <a:rPr lang="ko-KR" altLang="en-US" b="1" i="1" dirty="0"/>
              <a:t>오프라인</a:t>
            </a:r>
            <a:r>
              <a:rPr lang="en-US" altLang="ko-KR" b="1" i="1" dirty="0"/>
              <a:t>(</a:t>
            </a:r>
            <a:r>
              <a:rPr lang="ko-KR" altLang="en-US" b="1" i="1" dirty="0"/>
              <a:t>노량진학원</a:t>
            </a:r>
            <a:r>
              <a:rPr lang="en-US" altLang="ko-KR" b="1" i="1" dirty="0"/>
              <a:t>) </a:t>
            </a:r>
            <a:r>
              <a:rPr lang="ko-KR" altLang="en-US" b="1" i="1" dirty="0"/>
              <a:t>신청하기 </a:t>
            </a:r>
            <a:r>
              <a:rPr lang="en-US" altLang="ko-KR" b="1" i="1" dirty="0"/>
              <a:t>&gt;</a:t>
            </a:r>
            <a:endParaRPr lang="ko-KR" altLang="en-US" b="1" i="1" dirty="0"/>
          </a:p>
        </p:txBody>
      </p:sp>
      <p:pic>
        <p:nvPicPr>
          <p:cNvPr id="17" name="그래픽 16" descr="사용자 단색으로 채워진">
            <a:extLst>
              <a:ext uri="{FF2B5EF4-FFF2-40B4-BE49-F238E27FC236}">
                <a16:creationId xmlns:a16="http://schemas.microsoft.com/office/drawing/2014/main" id="{01805300-9F0D-4966-BC7C-C54E8F1D0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4945" y="644454"/>
            <a:ext cx="4847492" cy="5609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99361D-5C99-48F2-B7A5-E6A2BBED3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993" y1="22222" x2="66993" y2="22222"/>
                        <a14:foregroundMark x1="71569" y1="26307" x2="71569" y2="26307"/>
                        <a14:foregroundMark x1="69118" y1="35621" x2="69118" y2="35621"/>
                        <a14:foregroundMark x1="75163" y1="33824" x2="75163" y2="33824"/>
                        <a14:foregroundMark x1="78431" y1="44118" x2="78431" y2="44118"/>
                        <a14:foregroundMark x1="71569" y1="41340" x2="71569" y2="41340"/>
                        <a14:foregroundMark x1="78758" y1="50327" x2="78758" y2="50327"/>
                        <a14:foregroundMark x1="71242" y1="55556" x2="71242" y2="55556"/>
                        <a14:foregroundMark x1="77288" y1="50654" x2="77288" y2="50654"/>
                        <a14:foregroundMark x1="73856" y1="63399" x2="73856" y2="63399"/>
                        <a14:foregroundMark x1="71569" y1="71242" x2="71569" y2="71242"/>
                        <a14:foregroundMark x1="57680" y1="71732" x2="57680" y2="71732"/>
                        <a14:foregroundMark x1="41340" y1="70261" x2="41340" y2="70261"/>
                        <a14:foregroundMark x1="32026" y1="75490" x2="32026" y2="75490"/>
                        <a14:foregroundMark x1="76961" y1="55229" x2="76961" y2="55229"/>
                        <a14:foregroundMark x1="23856" y1="62092" x2="23856" y2="62092"/>
                        <a14:foregroundMark x1="32843" y1="63072" x2="32843" y2="63072"/>
                        <a14:foregroundMark x1="28922" y1="53105" x2="28922" y2="53105"/>
                        <a14:foregroundMark x1="21732" y1="56536" x2="21732" y2="56536"/>
                        <a14:foregroundMark x1="22549" y1="47222" x2="22549" y2="47222"/>
                        <a14:foregroundMark x1="28595" y1="42157" x2="28595" y2="42157"/>
                        <a14:foregroundMark x1="20261" y1="40686" x2="20261" y2="40686"/>
                        <a14:foregroundMark x1="33824" y1="23529" x2="33824" y2="23529"/>
                        <a14:foregroundMark x1="31373" y1="35294" x2="31373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437" y="2432583"/>
            <a:ext cx="4501662" cy="3917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E435-E6A7-408D-91BF-CA27AFC95891}"/>
              </a:ext>
            </a:extLst>
          </p:cNvPr>
          <p:cNvSpPr txBox="1"/>
          <p:nvPr/>
        </p:nvSpPr>
        <p:spPr>
          <a:xfrm>
            <a:off x="2019168" y="3760578"/>
            <a:ext cx="228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66FF"/>
                </a:solidFill>
              </a:rPr>
              <a:t>수험생 선택 </a:t>
            </a:r>
            <a:endParaRPr lang="en-US" altLang="ko-KR" sz="2400" b="1" dirty="0">
              <a:solidFill>
                <a:srgbClr val="0066FF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66FF"/>
                </a:solidFill>
              </a:rPr>
              <a:t>압도적 </a:t>
            </a:r>
            <a:r>
              <a:rPr lang="en-US" altLang="ko-KR" sz="2400" b="1" dirty="0">
                <a:solidFill>
                  <a:srgbClr val="0066FF"/>
                </a:solidFill>
              </a:rPr>
              <a:t>1</a:t>
            </a:r>
            <a:r>
              <a:rPr lang="ko-KR" altLang="en-US" sz="2400" b="1" dirty="0">
                <a:solidFill>
                  <a:srgbClr val="0066FF"/>
                </a:solidFill>
              </a:rPr>
              <a:t>위</a:t>
            </a:r>
            <a:r>
              <a:rPr lang="en-US" altLang="ko-KR" sz="2400" b="1" dirty="0">
                <a:solidFill>
                  <a:srgbClr val="0066FF"/>
                </a:solidFill>
              </a:rPr>
              <a:t>*</a:t>
            </a:r>
          </a:p>
          <a:p>
            <a:pPr algn="ctr"/>
            <a:r>
              <a:rPr lang="ko-KR" altLang="en-US" sz="2400" b="1" dirty="0">
                <a:solidFill>
                  <a:srgbClr val="0066FF"/>
                </a:solidFill>
              </a:rPr>
              <a:t>경찰학 장정훈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E9303-3763-43D1-B924-D0F06EC4B77D}"/>
              </a:ext>
            </a:extLst>
          </p:cNvPr>
          <p:cNvSpPr txBox="1"/>
          <p:nvPr/>
        </p:nvSpPr>
        <p:spPr>
          <a:xfrm>
            <a:off x="4963256" y="1404085"/>
            <a:ext cx="8202125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12/16</a:t>
            </a:r>
            <a:r>
              <a:rPr lang="ko-KR" altLang="en-US" sz="3200" dirty="0"/>
              <a:t>일 </a:t>
            </a:r>
            <a:r>
              <a:rPr lang="en-US" altLang="ko-KR" sz="3200" dirty="0"/>
              <a:t>(</a:t>
            </a:r>
            <a:r>
              <a:rPr lang="ko-KR" altLang="en-US" sz="3200" dirty="0"/>
              <a:t>토</a:t>
            </a:r>
            <a:r>
              <a:rPr lang="en-US" altLang="ko-KR" sz="3200" dirty="0"/>
              <a:t>) 14:00~16:00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주제</a:t>
            </a:r>
            <a:r>
              <a:rPr lang="en-US" altLang="ko-KR" sz="3200" dirty="0"/>
              <a:t>: “</a:t>
            </a:r>
            <a:r>
              <a:rPr lang="ko-KR" altLang="en-US" sz="3200" dirty="0"/>
              <a:t>행정심판</a:t>
            </a:r>
            <a:r>
              <a:rPr lang="en-US" altLang="ko-KR" sz="3200" dirty="0"/>
              <a:t>/</a:t>
            </a:r>
            <a:r>
              <a:rPr lang="ko-KR" altLang="en-US" sz="3200" dirty="0"/>
              <a:t>행정소송 핵심집약 특강</a:t>
            </a:r>
            <a:endParaRPr lang="en-US" altLang="ko-KR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교재</a:t>
            </a:r>
            <a:r>
              <a:rPr lang="en-US" altLang="ko-KR" sz="3200" dirty="0"/>
              <a:t>: </a:t>
            </a:r>
            <a:r>
              <a:rPr lang="ko-KR" altLang="en-US" sz="3200" dirty="0"/>
              <a:t>특수 프린트 제공</a:t>
            </a:r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FE515474-3051-4731-B959-4C6272C801EE}"/>
              </a:ext>
            </a:extLst>
          </p:cNvPr>
          <p:cNvSpPr/>
          <p:nvPr/>
        </p:nvSpPr>
        <p:spPr>
          <a:xfrm>
            <a:off x="4776785" y="3699286"/>
            <a:ext cx="984736" cy="1060888"/>
          </a:xfrm>
          <a:prstGeom prst="plus">
            <a:avLst>
              <a:gd name="adj" fmla="val 48077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53451-9491-4421-8409-EFE72FF8B834}"/>
              </a:ext>
            </a:extLst>
          </p:cNvPr>
          <p:cNvSpPr txBox="1"/>
          <p:nvPr/>
        </p:nvSpPr>
        <p:spPr>
          <a:xfrm>
            <a:off x="6000749" y="3855164"/>
            <a:ext cx="5715000" cy="15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여러분의 합격을 응원하는 마음으로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장정훈 교수님이 직접 쏩니다</a:t>
            </a:r>
            <a:r>
              <a:rPr lang="en-US" altLang="ko-KR" sz="1600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오프라인</a:t>
            </a:r>
            <a:r>
              <a:rPr lang="en-US" altLang="ko-KR" sz="1600" dirty="0"/>
              <a:t>(</a:t>
            </a:r>
            <a:r>
              <a:rPr lang="ko-KR" altLang="en-US" sz="1600" dirty="0"/>
              <a:t>노량진학원</a:t>
            </a:r>
            <a:r>
              <a:rPr lang="en-US" altLang="ko-KR" sz="1600" dirty="0"/>
              <a:t>)</a:t>
            </a:r>
            <a:r>
              <a:rPr lang="ko-KR" altLang="en-US" sz="1600" dirty="0"/>
              <a:t>무료특강 참석자 추첨을 통해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24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 개강 </a:t>
            </a:r>
            <a:r>
              <a:rPr lang="en-US" altLang="ko-KR" sz="1600" dirty="0"/>
              <a:t>“</a:t>
            </a:r>
            <a:r>
              <a:rPr lang="ko-KR" altLang="en-US" sz="1600" b="1" i="1" dirty="0" err="1">
                <a:solidFill>
                  <a:srgbClr val="0066FF"/>
                </a:solidFill>
              </a:rPr>
              <a:t>진도별</a:t>
            </a:r>
            <a:r>
              <a:rPr lang="ko-KR" altLang="en-US" sz="1600" b="1" i="1" dirty="0">
                <a:solidFill>
                  <a:srgbClr val="0066FF"/>
                </a:solidFill>
              </a:rPr>
              <a:t> 문제풀이 교재 </a:t>
            </a:r>
            <a:r>
              <a:rPr lang="en-US" altLang="ko-KR" sz="1600" b="1" i="1" dirty="0">
                <a:solidFill>
                  <a:srgbClr val="0066FF"/>
                </a:solidFill>
              </a:rPr>
              <a:t>50</a:t>
            </a:r>
            <a:r>
              <a:rPr lang="ko-KR" altLang="en-US" sz="1600" b="1" i="1" dirty="0">
                <a:solidFill>
                  <a:srgbClr val="0066FF"/>
                </a:solidFill>
              </a:rPr>
              <a:t>권</a:t>
            </a:r>
            <a:r>
              <a:rPr lang="en-US" altLang="ko-KR" sz="1600" b="1" i="1" dirty="0">
                <a:solidFill>
                  <a:srgbClr val="0066FF"/>
                </a:solidFill>
              </a:rPr>
              <a:t>”</a:t>
            </a:r>
            <a:r>
              <a:rPr lang="ko-KR" altLang="en-US" sz="1600" b="1" i="1" dirty="0">
                <a:solidFill>
                  <a:srgbClr val="0066FF"/>
                </a:solidFill>
              </a:rPr>
              <a:t> </a:t>
            </a:r>
            <a:r>
              <a:rPr lang="ko-KR" altLang="en-US" sz="1600" dirty="0"/>
              <a:t>증정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868D3A-B0D4-486B-B681-3AF8C4A0583E}"/>
              </a:ext>
            </a:extLst>
          </p:cNvPr>
          <p:cNvSpPr/>
          <p:nvPr/>
        </p:nvSpPr>
        <p:spPr>
          <a:xfrm>
            <a:off x="6129226" y="3630614"/>
            <a:ext cx="1943100" cy="30680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Event</a:t>
            </a:r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933913E-13BD-4E39-98D5-80D4524C36A5}"/>
              </a:ext>
            </a:extLst>
          </p:cNvPr>
          <p:cNvSpPr/>
          <p:nvPr/>
        </p:nvSpPr>
        <p:spPr>
          <a:xfrm rot="1204057">
            <a:off x="10848432" y="3218856"/>
            <a:ext cx="1287359" cy="1630219"/>
          </a:xfrm>
          <a:prstGeom prst="cube">
            <a:avLst>
              <a:gd name="adj" fmla="val 5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장정훈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경찰학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 err="1"/>
              <a:t>진도별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문제풀이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93530D-5213-48DC-8426-7183354E9A09}"/>
              </a:ext>
            </a:extLst>
          </p:cNvPr>
          <p:cNvSpPr txBox="1"/>
          <p:nvPr/>
        </p:nvSpPr>
        <p:spPr>
          <a:xfrm>
            <a:off x="385483" y="5417921"/>
            <a:ext cx="63674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장정훈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-2023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년 경찰학 교수진 카페 회원 수 기준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4DDD3-7E21-4C4F-A2DF-9EF3B6B2F53D}"/>
              </a:ext>
            </a:extLst>
          </p:cNvPr>
          <p:cNvSpPr txBox="1"/>
          <p:nvPr/>
        </p:nvSpPr>
        <p:spPr>
          <a:xfrm>
            <a:off x="32989" y="6114238"/>
            <a:ext cx="12158774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/>
              <a:t>-</a:t>
            </a:r>
            <a:r>
              <a:rPr lang="ko-KR" altLang="en-US" sz="700" b="1" dirty="0"/>
              <a:t>유의사항</a:t>
            </a:r>
            <a:r>
              <a:rPr lang="en-US" altLang="ko-KR" sz="700" b="1" dirty="0"/>
              <a:t>-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700" dirty="0"/>
              <a:t>1.1.2 </a:t>
            </a:r>
            <a:r>
              <a:rPr lang="ko-KR" altLang="en-US" sz="700" dirty="0"/>
              <a:t>릴레이 무료특강은 오프라인</a:t>
            </a:r>
            <a:r>
              <a:rPr lang="en-US" altLang="ko-KR" sz="700" dirty="0"/>
              <a:t>(</a:t>
            </a:r>
            <a:r>
              <a:rPr lang="ko-KR" altLang="en-US" sz="700" dirty="0"/>
              <a:t>노량진학원</a:t>
            </a:r>
            <a:r>
              <a:rPr lang="en-US" altLang="ko-KR" sz="700" dirty="0"/>
              <a:t>)</a:t>
            </a:r>
            <a:r>
              <a:rPr lang="ko-KR" altLang="en-US" sz="700" dirty="0"/>
              <a:t> 신청 후 참석 시 무료로 수강이 가능합니다</a:t>
            </a:r>
            <a:r>
              <a:rPr lang="en-US" altLang="ko-KR" sz="7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700" dirty="0"/>
              <a:t>1.1.2 </a:t>
            </a:r>
            <a:r>
              <a:rPr lang="ko-KR" altLang="en-US" sz="700" dirty="0"/>
              <a:t>릴레이 무료특강 온라인 강좌의 경우 유로로 판매되며 미래패스 </a:t>
            </a:r>
            <a:r>
              <a:rPr lang="ko-KR" altLang="en-US" sz="700" dirty="0" err="1"/>
              <a:t>시그니처</a:t>
            </a:r>
            <a:r>
              <a:rPr lang="ko-KR" altLang="en-US" sz="700" dirty="0"/>
              <a:t> 수험생에게는 </a:t>
            </a:r>
            <a:r>
              <a:rPr lang="en-US" altLang="ko-KR" sz="700" dirty="0"/>
              <a:t>“</a:t>
            </a:r>
            <a:r>
              <a:rPr lang="ko-KR" altLang="en-US" sz="700" dirty="0" err="1"/>
              <a:t>히든</a:t>
            </a:r>
            <a:r>
              <a:rPr lang="ko-KR" altLang="en-US" sz="700" dirty="0"/>
              <a:t> 강좌</a:t>
            </a:r>
            <a:r>
              <a:rPr lang="en-US" altLang="ko-KR" sz="700" dirty="0"/>
              <a:t>＂</a:t>
            </a:r>
            <a:r>
              <a:rPr lang="ko-KR" altLang="en-US" sz="700" dirty="0"/>
              <a:t>로 무료 서비스 될 예정입니다</a:t>
            </a:r>
            <a:r>
              <a:rPr lang="en-US" altLang="ko-KR" sz="7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700" dirty="0"/>
              <a:t>장정훈</a:t>
            </a:r>
            <a:r>
              <a:rPr lang="en-US" altLang="ko-KR" sz="700" dirty="0"/>
              <a:t>t/</a:t>
            </a:r>
            <a:r>
              <a:rPr lang="ko-KR" altLang="en-US" sz="700" dirty="0"/>
              <a:t>신광은</a:t>
            </a:r>
            <a:r>
              <a:rPr lang="en-US" altLang="ko-KR" sz="700" dirty="0"/>
              <a:t>t </a:t>
            </a:r>
            <a:r>
              <a:rPr lang="ko-KR" altLang="en-US" sz="700" dirty="0"/>
              <a:t>문제풀이 교재 이벤트는 오프라인</a:t>
            </a:r>
            <a:r>
              <a:rPr lang="en-US" altLang="ko-KR" sz="700" dirty="0"/>
              <a:t>(</a:t>
            </a:r>
            <a:r>
              <a:rPr lang="ko-KR" altLang="en-US" sz="700" dirty="0"/>
              <a:t>노량진 학원</a:t>
            </a:r>
            <a:r>
              <a:rPr lang="en-US" altLang="ko-KR" sz="700" dirty="0"/>
              <a:t>) </a:t>
            </a:r>
            <a:r>
              <a:rPr lang="ko-KR" altLang="en-US" sz="700" dirty="0"/>
              <a:t>특강 참석자에 한하여 제공하며 특강 종료 후 추첨을 통해 증정합니다</a:t>
            </a:r>
            <a:r>
              <a:rPr lang="en-US" altLang="ko-KR" sz="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17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DA044F-D6EE-49D2-BCE1-FDBFF75440FC}"/>
              </a:ext>
            </a:extLst>
          </p:cNvPr>
          <p:cNvSpPr txBox="1"/>
          <p:nvPr/>
        </p:nvSpPr>
        <p:spPr>
          <a:xfrm>
            <a:off x="33226" y="137417"/>
            <a:ext cx="12158774" cy="164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“1.1.2 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릴레이 특강</a:t>
            </a:r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온라인 </a:t>
            </a:r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Package 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36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 강좌 </a:t>
            </a:r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만원</a:t>
            </a:r>
            <a:endParaRPr lang="en-US" altLang="ko-KR" sz="36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3132BCF-5ECF-4A88-BC57-2072E1E5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31090"/>
              </p:ext>
            </p:extLst>
          </p:nvPr>
        </p:nvGraphicFramePr>
        <p:xfrm>
          <a:off x="333131" y="2598514"/>
          <a:ext cx="11525738" cy="4122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501">
                  <a:extLst>
                    <a:ext uri="{9D8B030D-6E8A-4147-A177-3AD203B41FA5}">
                      <a16:colId xmlns:a16="http://schemas.microsoft.com/office/drawing/2014/main" val="383849513"/>
                    </a:ext>
                  </a:extLst>
                </a:gridCol>
                <a:gridCol w="2233501">
                  <a:extLst>
                    <a:ext uri="{9D8B030D-6E8A-4147-A177-3AD203B41FA5}">
                      <a16:colId xmlns:a16="http://schemas.microsoft.com/office/drawing/2014/main" val="2547028267"/>
                    </a:ext>
                  </a:extLst>
                </a:gridCol>
                <a:gridCol w="2233501">
                  <a:extLst>
                    <a:ext uri="{9D8B030D-6E8A-4147-A177-3AD203B41FA5}">
                      <a16:colId xmlns:a16="http://schemas.microsoft.com/office/drawing/2014/main" val="2791258038"/>
                    </a:ext>
                  </a:extLst>
                </a:gridCol>
                <a:gridCol w="2591734">
                  <a:extLst>
                    <a:ext uri="{9D8B030D-6E8A-4147-A177-3AD203B41FA5}">
                      <a16:colId xmlns:a16="http://schemas.microsoft.com/office/drawing/2014/main" val="3884355845"/>
                    </a:ext>
                  </a:extLst>
                </a:gridCol>
                <a:gridCol w="2233501">
                  <a:extLst>
                    <a:ext uri="{9D8B030D-6E8A-4147-A177-3AD203B41FA5}">
                      <a16:colId xmlns:a16="http://schemas.microsoft.com/office/drawing/2014/main" val="2640492361"/>
                    </a:ext>
                  </a:extLst>
                </a:gridCol>
              </a:tblGrid>
              <a:tr h="654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교수진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 시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 제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오프라인 특강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노량진 학원 참석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온라인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단과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58218"/>
                  </a:ext>
                </a:extLst>
              </a:tr>
              <a:tr h="654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경찰학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장정훈 교수님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12/16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토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14:00~16:00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행정심판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행정소송 핵심 집약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무료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만원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651657"/>
                  </a:ext>
                </a:extLst>
              </a:tr>
              <a:tr h="772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헌법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문태환 교수님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12/30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토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14:00~16:00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경찰 관련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헌법 재판소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헌법소원심판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한정위헌결정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특강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무료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만원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616597"/>
                  </a:ext>
                </a:extLst>
              </a:tr>
              <a:tr h="654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헌법 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전효진 교수님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12/30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토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16:00~18:00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23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년 하반기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최신판례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무료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만원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71217"/>
                  </a:ext>
                </a:extLst>
              </a:tr>
              <a:tr h="729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범죄학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박상민 교수님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12/30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토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14:00~16:00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해경간부 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범죄학기출분석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범죄학의 경우 오프라인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별도 강의는 진행되지 않습니다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만원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510989"/>
                  </a:ext>
                </a:extLst>
              </a:tr>
              <a:tr h="654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형사법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신광은 교수님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24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월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일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토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14:00~16:00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최신판례 </a:t>
                      </a:r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O.X</a:t>
                      </a:r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무료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만원</a:t>
                      </a:r>
                      <a:endParaRPr lang="en-US" altLang="ko-KR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029875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38E345-BFC7-475B-9CA3-2619D7F31417}"/>
              </a:ext>
            </a:extLst>
          </p:cNvPr>
          <p:cNvSpPr/>
          <p:nvPr/>
        </p:nvSpPr>
        <p:spPr>
          <a:xfrm>
            <a:off x="7623622" y="3620184"/>
            <a:ext cx="1477107" cy="25497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신청하기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132BD7-55EA-4C91-9352-67120214513B}"/>
              </a:ext>
            </a:extLst>
          </p:cNvPr>
          <p:cNvSpPr/>
          <p:nvPr/>
        </p:nvSpPr>
        <p:spPr>
          <a:xfrm>
            <a:off x="7596726" y="4358598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신청하기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C11718-B5D6-4854-A040-C912FBA7FE13}"/>
              </a:ext>
            </a:extLst>
          </p:cNvPr>
          <p:cNvSpPr/>
          <p:nvPr/>
        </p:nvSpPr>
        <p:spPr>
          <a:xfrm>
            <a:off x="7596726" y="5034078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신청하기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98338A-E4D3-4741-B872-09B1F913129F}"/>
              </a:ext>
            </a:extLst>
          </p:cNvPr>
          <p:cNvSpPr/>
          <p:nvPr/>
        </p:nvSpPr>
        <p:spPr>
          <a:xfrm>
            <a:off x="7610728" y="6411816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신청하기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1" name="별: 꼭짓점 12개 10">
            <a:extLst>
              <a:ext uri="{FF2B5EF4-FFF2-40B4-BE49-F238E27FC236}">
                <a16:creationId xmlns:a16="http://schemas.microsoft.com/office/drawing/2014/main" id="{81A274A4-60A8-4DB6-8A15-D46B02B1F8D3}"/>
              </a:ext>
            </a:extLst>
          </p:cNvPr>
          <p:cNvSpPr/>
          <p:nvPr/>
        </p:nvSpPr>
        <p:spPr>
          <a:xfrm>
            <a:off x="10505852" y="-405290"/>
            <a:ext cx="1686148" cy="1880168"/>
          </a:xfrm>
          <a:prstGeom prst="star12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2FB9E-2AC4-4D84-95CB-1EFE9DD6D360}"/>
              </a:ext>
            </a:extLst>
          </p:cNvPr>
          <p:cNvSpPr txBox="1"/>
          <p:nvPr/>
        </p:nvSpPr>
        <p:spPr>
          <a:xfrm>
            <a:off x="10482884" y="-53545"/>
            <a:ext cx="17320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미래패스 </a:t>
            </a:r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2.0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Signature 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수험생의 경우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히든</a:t>
            </a:r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강좌로 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무료 서비스 되니 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별도 구매하실 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필요가 없습니다</a:t>
            </a:r>
            <a:endParaRPr lang="en-US" altLang="ko-KR" sz="1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E4FCAE-36E5-4A44-B770-7DA484F29AFF}"/>
              </a:ext>
            </a:extLst>
          </p:cNvPr>
          <p:cNvSpPr/>
          <p:nvPr/>
        </p:nvSpPr>
        <p:spPr>
          <a:xfrm>
            <a:off x="10018061" y="3613127"/>
            <a:ext cx="1477107" cy="25497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238108-4D22-4E22-9AC4-709A3EEB0D01}"/>
              </a:ext>
            </a:extLst>
          </p:cNvPr>
          <p:cNvSpPr/>
          <p:nvPr/>
        </p:nvSpPr>
        <p:spPr>
          <a:xfrm>
            <a:off x="9991165" y="4319370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AEB807D-1A6B-478E-9F80-8DC56435AC49}"/>
              </a:ext>
            </a:extLst>
          </p:cNvPr>
          <p:cNvSpPr/>
          <p:nvPr/>
        </p:nvSpPr>
        <p:spPr>
          <a:xfrm>
            <a:off x="9991165" y="5026153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4D30A0-1B94-4413-8DDA-DE6CD137ED5A}"/>
              </a:ext>
            </a:extLst>
          </p:cNvPr>
          <p:cNvSpPr/>
          <p:nvPr/>
        </p:nvSpPr>
        <p:spPr>
          <a:xfrm>
            <a:off x="10009095" y="5741896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48D40A-9BA3-47DD-B5C6-578A7F5D38F7}"/>
              </a:ext>
            </a:extLst>
          </p:cNvPr>
          <p:cNvSpPr/>
          <p:nvPr/>
        </p:nvSpPr>
        <p:spPr>
          <a:xfrm>
            <a:off x="10009095" y="6419803"/>
            <a:ext cx="1477107" cy="254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구매하기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DD0D3A-BF78-434D-9620-4DA5B970951F}"/>
              </a:ext>
            </a:extLst>
          </p:cNvPr>
          <p:cNvCxnSpPr/>
          <p:nvPr/>
        </p:nvCxnSpPr>
        <p:spPr>
          <a:xfrm>
            <a:off x="1758462" y="1444298"/>
            <a:ext cx="13979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53B1A6-A998-4023-87A4-A7E621FAAAE0}"/>
              </a:ext>
            </a:extLst>
          </p:cNvPr>
          <p:cNvCxnSpPr/>
          <p:nvPr/>
        </p:nvCxnSpPr>
        <p:spPr>
          <a:xfrm flipH="1">
            <a:off x="2540977" y="1441938"/>
            <a:ext cx="650631" cy="5451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994ADD7-582C-4FD8-90F7-380F8C7E86D2}"/>
              </a:ext>
            </a:extLst>
          </p:cNvPr>
          <p:cNvCxnSpPr/>
          <p:nvPr/>
        </p:nvCxnSpPr>
        <p:spPr>
          <a:xfrm>
            <a:off x="2540977" y="1987062"/>
            <a:ext cx="284870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9F20D6-DE9B-43F3-8DF9-BE894C9508FF}"/>
              </a:ext>
            </a:extLst>
          </p:cNvPr>
          <p:cNvSpPr txBox="1"/>
          <p:nvPr/>
        </p:nvSpPr>
        <p:spPr>
          <a:xfrm>
            <a:off x="5412653" y="1197419"/>
            <a:ext cx="3900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066FF"/>
                </a:solidFill>
              </a:rPr>
              <a:t>5</a:t>
            </a:r>
            <a:r>
              <a:rPr lang="ko-KR" altLang="en-US" sz="8800" dirty="0">
                <a:solidFill>
                  <a:srgbClr val="0066FF"/>
                </a:solidFill>
              </a:rPr>
              <a:t>만원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C3F104-C6FF-4B67-BB0E-4FF9658E6A47}"/>
              </a:ext>
            </a:extLst>
          </p:cNvPr>
          <p:cNvSpPr/>
          <p:nvPr/>
        </p:nvSpPr>
        <p:spPr>
          <a:xfrm>
            <a:off x="8510954" y="1516129"/>
            <a:ext cx="3023598" cy="75752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rgbClr val="00FFCC"/>
                </a:solidFill>
              </a:rPr>
              <a:t>1.1.2 </a:t>
            </a:r>
            <a:r>
              <a:rPr lang="ko-KR" altLang="en-US" sz="1200" b="1" i="1" dirty="0">
                <a:solidFill>
                  <a:srgbClr val="00FFCC"/>
                </a:solidFill>
              </a:rPr>
              <a:t>릴레이 특강</a:t>
            </a:r>
            <a:endParaRPr lang="en-US" altLang="ko-KR" sz="1200" b="1" i="1" dirty="0">
              <a:solidFill>
                <a:srgbClr val="00FFCC"/>
              </a:solidFill>
            </a:endParaRPr>
          </a:p>
          <a:p>
            <a:pPr algn="ctr"/>
            <a:r>
              <a:rPr lang="ko-KR" altLang="en-US" sz="1200" b="1" i="1" dirty="0">
                <a:solidFill>
                  <a:srgbClr val="00FFCC"/>
                </a:solidFill>
              </a:rPr>
              <a:t>온라인 패키지 수강 신청하기 </a:t>
            </a:r>
            <a:r>
              <a:rPr lang="en-US" altLang="ko-KR" sz="1200" b="1" i="1" dirty="0">
                <a:solidFill>
                  <a:srgbClr val="00FFCC"/>
                </a:solidFill>
              </a:rPr>
              <a:t>&gt;</a:t>
            </a:r>
            <a:endParaRPr lang="ko-KR" altLang="en-US" sz="1200" b="1" i="1" dirty="0">
              <a:solidFill>
                <a:srgbClr val="00FFCC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34E96C-41EB-481C-9316-B7097524A8E9}"/>
              </a:ext>
            </a:extLst>
          </p:cNvPr>
          <p:cNvSpPr/>
          <p:nvPr/>
        </p:nvSpPr>
        <p:spPr>
          <a:xfrm>
            <a:off x="7086600" y="3919121"/>
            <a:ext cx="4772269" cy="2755659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F2982-79DE-4296-A16A-03E30722D99D}"/>
              </a:ext>
            </a:extLst>
          </p:cNvPr>
          <p:cNvSpPr txBox="1"/>
          <p:nvPr/>
        </p:nvSpPr>
        <p:spPr>
          <a:xfrm>
            <a:off x="6919274" y="4915233"/>
            <a:ext cx="493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곧 오픈 됩니다</a:t>
            </a:r>
            <a:r>
              <a:rPr lang="en-US" altLang="ko-KR" sz="4400" b="1" dirty="0">
                <a:solidFill>
                  <a:schemeClr val="bg1"/>
                </a:solidFill>
              </a:rPr>
              <a:t>.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A95E5D-B91E-45C7-B6F7-4CB76AA828CE}"/>
              </a:ext>
            </a:extLst>
          </p:cNvPr>
          <p:cNvSpPr/>
          <p:nvPr/>
        </p:nvSpPr>
        <p:spPr>
          <a:xfrm rot="21175825">
            <a:off x="-74082" y="2838449"/>
            <a:ext cx="12125325" cy="62865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86FE95-1665-486E-8144-5626DDF0B983}"/>
              </a:ext>
            </a:extLst>
          </p:cNvPr>
          <p:cNvSpPr/>
          <p:nvPr/>
        </p:nvSpPr>
        <p:spPr>
          <a:xfrm rot="519826">
            <a:off x="-43526" y="4671112"/>
            <a:ext cx="12125325" cy="62865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A9DDE-E681-46C2-B01A-03E302F113F6}"/>
              </a:ext>
            </a:extLst>
          </p:cNvPr>
          <p:cNvSpPr txBox="1"/>
          <p:nvPr/>
        </p:nvSpPr>
        <p:spPr>
          <a:xfrm>
            <a:off x="0" y="85725"/>
            <a:ext cx="12192000" cy="627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1.1.2 </a:t>
            </a:r>
            <a:r>
              <a:rPr lang="ko-KR" altLang="en-US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릴레이 특강은 시작일 뿐</a:t>
            </a: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여러분의 합격을 위해 미래인재는 더 많은 것을 준비하고 있습니다</a:t>
            </a: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합격 프로젝트 시즌</a:t>
            </a:r>
            <a:r>
              <a:rPr lang="en-US" altLang="ko-KR" sz="2400" i="1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en-US" altLang="ko-KR" sz="2400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합격을 위한 </a:t>
            </a:r>
            <a:r>
              <a:rPr lang="ko-KR" altLang="en-US" sz="2400" u="sng" dirty="0" err="1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필살기</a:t>
            </a:r>
            <a:r>
              <a:rPr lang="ko-KR" altLang="en-US" sz="2400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 공개</a:t>
            </a:r>
            <a:r>
              <a:rPr lang="en-US" altLang="ko-KR" sz="2400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,</a:t>
            </a:r>
            <a:r>
              <a:rPr lang="ko-KR" altLang="en-US" sz="2400" u="sng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경찰 전 과목 모조리 잡는다</a:t>
            </a:r>
            <a:endParaRPr lang="en-US" altLang="ko-KR" sz="2400" u="sng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망 타</a:t>
            </a:r>
            <a:r>
              <a:rPr lang="en-US" altLang="ko-KR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</a:t>
            </a:r>
            <a:r>
              <a:rPr lang="en-US" altLang="ko-KR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sz="6600" i="1" dirty="0">
                <a:solidFill>
                  <a:srgbClr val="00FF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릴레이 특강</a:t>
            </a:r>
            <a:endParaRPr lang="en-US" altLang="ko-KR" sz="6600" i="1" dirty="0">
              <a:solidFill>
                <a:srgbClr val="00FFC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‘24</a:t>
            </a:r>
            <a:r>
              <a:rPr lang="ko-KR" altLang="en-US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곧 공개됩니다</a:t>
            </a:r>
            <a:r>
              <a:rPr lang="en-US" altLang="ko-KR" sz="40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53364-E5F1-47AD-BAB0-4153A481AE53}"/>
              </a:ext>
            </a:extLst>
          </p:cNvPr>
          <p:cNvSpPr txBox="1"/>
          <p:nvPr/>
        </p:nvSpPr>
        <p:spPr>
          <a:xfrm rot="21156840">
            <a:off x="979" y="333865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POLICE</a:t>
            </a:r>
            <a:r>
              <a:rPr lang="ko-KR" altLang="en-US" dirty="0"/>
              <a:t>∙</a:t>
            </a:r>
            <a:r>
              <a:rPr lang="en-US" altLang="ko-KR" dirty="0"/>
              <a:t> POLICE</a:t>
            </a:r>
            <a:r>
              <a:rPr lang="ko-KR" altLang="en-US" dirty="0"/>
              <a:t>∙ </a:t>
            </a:r>
            <a:r>
              <a:rPr lang="en-US" altLang="ko-KR" dirty="0"/>
              <a:t>POLICE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563E6-19CA-445C-B840-BC6D03DDBACD}"/>
              </a:ext>
            </a:extLst>
          </p:cNvPr>
          <p:cNvSpPr txBox="1"/>
          <p:nvPr/>
        </p:nvSpPr>
        <p:spPr>
          <a:xfrm rot="21156840">
            <a:off x="6771299" y="253790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POLICE</a:t>
            </a:r>
            <a:r>
              <a:rPr lang="ko-KR" altLang="en-US" dirty="0"/>
              <a:t>∙</a:t>
            </a:r>
            <a:r>
              <a:rPr lang="en-US" altLang="ko-KR" dirty="0"/>
              <a:t> POLICE</a:t>
            </a:r>
            <a:r>
              <a:rPr lang="ko-KR" altLang="en-US" dirty="0"/>
              <a:t>∙ </a:t>
            </a:r>
            <a:r>
              <a:rPr lang="en-US" altLang="ko-KR" dirty="0"/>
              <a:t>POLICE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80F4B-46C1-4BE7-A20C-B589EEE80686}"/>
              </a:ext>
            </a:extLst>
          </p:cNvPr>
          <p:cNvSpPr txBox="1"/>
          <p:nvPr/>
        </p:nvSpPr>
        <p:spPr>
          <a:xfrm rot="634435">
            <a:off x="1040343" y="437752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POLICE</a:t>
            </a:r>
            <a:r>
              <a:rPr lang="ko-KR" altLang="en-US" dirty="0"/>
              <a:t>∙</a:t>
            </a:r>
            <a:r>
              <a:rPr lang="en-US" altLang="ko-KR" dirty="0"/>
              <a:t> POLICE</a:t>
            </a:r>
            <a:r>
              <a:rPr lang="ko-KR" altLang="en-US" dirty="0"/>
              <a:t>∙ </a:t>
            </a:r>
            <a:r>
              <a:rPr lang="en-US" altLang="ko-KR" dirty="0"/>
              <a:t>POLICE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1880C-655B-493C-BE15-37702B12998E}"/>
              </a:ext>
            </a:extLst>
          </p:cNvPr>
          <p:cNvSpPr txBox="1"/>
          <p:nvPr/>
        </p:nvSpPr>
        <p:spPr>
          <a:xfrm rot="598566">
            <a:off x="6361486" y="536766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POLICE</a:t>
            </a:r>
            <a:r>
              <a:rPr lang="ko-KR" altLang="en-US" dirty="0"/>
              <a:t>∙</a:t>
            </a:r>
            <a:r>
              <a:rPr lang="en-US" altLang="ko-KR" dirty="0"/>
              <a:t> POLICE</a:t>
            </a:r>
            <a:r>
              <a:rPr lang="ko-KR" altLang="en-US" dirty="0"/>
              <a:t>∙ </a:t>
            </a:r>
            <a:r>
              <a:rPr lang="en-US" altLang="ko-KR" dirty="0"/>
              <a:t>POLICE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r>
              <a:rPr lang="en-US" altLang="ko-KR" dirty="0"/>
              <a:t> </a:t>
            </a:r>
            <a:r>
              <a:rPr lang="en-US" altLang="ko-KR" dirty="0" err="1"/>
              <a:t>POLICE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7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1539</Words>
  <Application>Microsoft Office PowerPoint</Application>
  <PresentationFormat>와이드스크린</PresentationFormat>
  <Paragraphs>333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HY견고딕</vt:lpstr>
      <vt:lpstr>Modern H Medium</vt:lpstr>
      <vt:lpstr>맑은 고딕</vt:lpstr>
      <vt:lpstr>맑은 고딕 Semilight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68</cp:revision>
  <cp:lastPrinted>2023-12-11T01:13:31Z</cp:lastPrinted>
  <dcterms:created xsi:type="dcterms:W3CDTF">2023-12-06T09:21:19Z</dcterms:created>
  <dcterms:modified xsi:type="dcterms:W3CDTF">2023-12-11T02:10:32Z</dcterms:modified>
</cp:coreProperties>
</file>